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Oswald ExtraLight"/>
      <p:regular r:id="rId18"/>
      <p:bold r:id="rId19"/>
    </p:embeddedFont>
    <p:embeddedFont>
      <p:font typeface="Sofia Sans Light"/>
      <p:regular r:id="rId20"/>
      <p:bold r:id="rId21"/>
      <p:italic r:id="rId22"/>
      <p:boldItalic r:id="rId23"/>
    </p:embeddedFont>
    <p:embeddedFont>
      <p:font typeface="Sofia Sans"/>
      <p:regular r:id="rId24"/>
      <p:bold r:id="rId25"/>
      <p:italic r:id="rId26"/>
      <p:boldItalic r:id="rId27"/>
    </p:embeddedFont>
    <p:embeddedFont>
      <p:font typeface="Sofia Sans ExtraBold"/>
      <p:bold r:id="rId28"/>
      <p:boldItalic r:id="rId29"/>
    </p:embeddedFont>
    <p:embeddedFont>
      <p:font typeface="Poppins"/>
      <p:regular r:id="rId30"/>
      <p:bold r:id="rId31"/>
      <p:italic r:id="rId32"/>
      <p:boldItalic r:id="rId33"/>
    </p:embeddedFont>
    <p:embeddedFont>
      <p:font typeface="Montserrat"/>
      <p:regular r:id="rId34"/>
      <p:bold r:id="rId35"/>
      <p:italic r:id="rId36"/>
      <p:boldItalic r:id="rId37"/>
    </p:embeddedFont>
    <p:embeddedFont>
      <p:font typeface="Sofia Sans SemiBold"/>
      <p:regular r:id="rId38"/>
      <p:bold r:id="rId39"/>
      <p:italic r:id="rId40"/>
      <p:boldItalic r:id="rId41"/>
    </p:embeddedFont>
    <p:embeddedFont>
      <p:font typeface="Oswald Light"/>
      <p:regular r:id="rId42"/>
      <p:bold r:id="rId43"/>
    </p:embeddedFont>
    <p:embeddedFont>
      <p:font typeface="Oswald SemiBold"/>
      <p:regular r:id="rId44"/>
      <p:bold r:id="rId45"/>
    </p:embeddedFont>
    <p:embeddedFont>
      <p:font typeface="Sofia Sans Black"/>
      <p:bold r:id="rId46"/>
      <p:boldItalic r:id="rId47"/>
    </p:embeddedFont>
    <p:embeddedFont>
      <p:font typeface="Oswald"/>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76">
          <p15:clr>
            <a:srgbClr val="A4A3A4"/>
          </p15:clr>
        </p15:guide>
        <p15:guide id="2" pos="94">
          <p15:clr>
            <a:srgbClr val="A4A3A4"/>
          </p15:clr>
        </p15:guide>
        <p15:guide id="3" pos="5666">
          <p15:clr>
            <a:srgbClr val="9AA0A6"/>
          </p15:clr>
        </p15:guide>
        <p15:guide id="4" pos="2880">
          <p15:clr>
            <a:srgbClr val="9AA0A6"/>
          </p15:clr>
        </p15:guide>
        <p15:guide id="5" orient="horz" pos="162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76" orient="horz"/>
        <p:guide pos="94"/>
        <p:guide pos="5666"/>
        <p:guide pos="2880"/>
        <p:guide pos="162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fiaSansSemiBold-italic.fntdata"/><Relationship Id="rId42" Type="http://schemas.openxmlformats.org/officeDocument/2006/relationships/font" Target="fonts/OswaldLight-regular.fntdata"/><Relationship Id="rId41" Type="http://schemas.openxmlformats.org/officeDocument/2006/relationships/font" Target="fonts/SofiaSansSemiBold-boldItalic.fntdata"/><Relationship Id="rId44" Type="http://schemas.openxmlformats.org/officeDocument/2006/relationships/font" Target="fonts/OswaldSemiBold-regular.fntdata"/><Relationship Id="rId43" Type="http://schemas.openxmlformats.org/officeDocument/2006/relationships/font" Target="fonts/OswaldLight-bold.fntdata"/><Relationship Id="rId46" Type="http://schemas.openxmlformats.org/officeDocument/2006/relationships/font" Target="fonts/SofiaSansBlack-bold.fntdata"/><Relationship Id="rId45" Type="http://schemas.openxmlformats.org/officeDocument/2006/relationships/font" Target="fonts/OswaldSemi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Oswald-regular.fntdata"/><Relationship Id="rId47" Type="http://schemas.openxmlformats.org/officeDocument/2006/relationships/font" Target="fonts/SofiaSansBlack-boldItalic.fntdata"/><Relationship Id="rId49" Type="http://schemas.openxmlformats.org/officeDocument/2006/relationships/font" Target="fonts/Oswald-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oppins-bold.fntdata"/><Relationship Id="rId30" Type="http://schemas.openxmlformats.org/officeDocument/2006/relationships/font" Target="fonts/Poppins-regular.fntdata"/><Relationship Id="rId33" Type="http://schemas.openxmlformats.org/officeDocument/2006/relationships/font" Target="fonts/Poppins-boldItalic.fntdata"/><Relationship Id="rId32" Type="http://schemas.openxmlformats.org/officeDocument/2006/relationships/font" Target="fonts/Poppins-italic.fntdata"/><Relationship Id="rId35" Type="http://schemas.openxmlformats.org/officeDocument/2006/relationships/font" Target="fonts/Montserrat-bold.fntdata"/><Relationship Id="rId34" Type="http://schemas.openxmlformats.org/officeDocument/2006/relationships/font" Target="fonts/Montserrat-regular.fntdata"/><Relationship Id="rId37" Type="http://schemas.openxmlformats.org/officeDocument/2006/relationships/font" Target="fonts/Montserrat-boldItalic.fntdata"/><Relationship Id="rId36" Type="http://schemas.openxmlformats.org/officeDocument/2006/relationships/font" Target="fonts/Montserrat-italic.fntdata"/><Relationship Id="rId39" Type="http://schemas.openxmlformats.org/officeDocument/2006/relationships/font" Target="fonts/SofiaSansSemiBold-bold.fntdata"/><Relationship Id="rId38" Type="http://schemas.openxmlformats.org/officeDocument/2006/relationships/font" Target="fonts/SofiaSansSemiBold-regular.fntdata"/><Relationship Id="rId20" Type="http://schemas.openxmlformats.org/officeDocument/2006/relationships/font" Target="fonts/SofiaSansLight-regular.fntdata"/><Relationship Id="rId22" Type="http://schemas.openxmlformats.org/officeDocument/2006/relationships/font" Target="fonts/SofiaSansLight-italic.fntdata"/><Relationship Id="rId21" Type="http://schemas.openxmlformats.org/officeDocument/2006/relationships/font" Target="fonts/SofiaSansLight-bold.fntdata"/><Relationship Id="rId24" Type="http://schemas.openxmlformats.org/officeDocument/2006/relationships/font" Target="fonts/SofiaSans-regular.fntdata"/><Relationship Id="rId23" Type="http://schemas.openxmlformats.org/officeDocument/2006/relationships/font" Target="fonts/SofiaSansLight-boldItalic.fntdata"/><Relationship Id="rId26" Type="http://schemas.openxmlformats.org/officeDocument/2006/relationships/font" Target="fonts/SofiaSans-italic.fntdata"/><Relationship Id="rId25" Type="http://schemas.openxmlformats.org/officeDocument/2006/relationships/font" Target="fonts/SofiaSans-bold.fntdata"/><Relationship Id="rId28" Type="http://schemas.openxmlformats.org/officeDocument/2006/relationships/font" Target="fonts/SofiaSansExtraBold-bold.fntdata"/><Relationship Id="rId27" Type="http://schemas.openxmlformats.org/officeDocument/2006/relationships/font" Target="fonts/SofiaSans-boldItalic.fntdata"/><Relationship Id="rId29" Type="http://schemas.openxmlformats.org/officeDocument/2006/relationships/font" Target="fonts/SofiaSansExtraBold-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OswaldExtraLight-bold.fntdata"/><Relationship Id="rId18" Type="http://schemas.openxmlformats.org/officeDocument/2006/relationships/font" Target="fonts/OswaldExtraLigh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0fde6c85e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0fde6c85e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going to start with a short presentation to introduce myself, the case study and the solution.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803b3914ad_1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803b3914ad_1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Oswald"/>
              <a:ea typeface="Oswald"/>
              <a:cs typeface="Oswald"/>
              <a:sym typeface="Oswa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457df4cb2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457df4cb2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Oswald"/>
              <a:ea typeface="Oswald"/>
              <a:cs typeface="Oswald"/>
              <a:sym typeface="Oswa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36caabedc9_0_1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36caabedc9_0_1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803b3914ad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803b3914ad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things first, who am I?</a:t>
            </a:r>
            <a:endParaRPr/>
          </a:p>
          <a:p>
            <a:pPr indent="0" lvl="0" marL="0" rtl="0" algn="l">
              <a:spcBef>
                <a:spcPts val="0"/>
              </a:spcBef>
              <a:spcAft>
                <a:spcPts val="0"/>
              </a:spcAft>
              <a:buNone/>
            </a:pPr>
            <a:r>
              <a:rPr lang="en"/>
              <a:t>I’ve being working in the data science </a:t>
            </a:r>
            <a:r>
              <a:rPr lang="en"/>
              <a:t>field since 2016.</a:t>
            </a:r>
            <a:endParaRPr/>
          </a:p>
          <a:p>
            <a:pPr indent="0" lvl="0" marL="0" rtl="0" algn="l">
              <a:spcBef>
                <a:spcPts val="0"/>
              </a:spcBef>
              <a:spcAft>
                <a:spcPts val="0"/>
              </a:spcAft>
              <a:buNone/>
            </a:pPr>
            <a:r>
              <a:rPr lang="en"/>
              <a:t>I started working as a researcher at I.Systems, industrial sistem control company.</a:t>
            </a:r>
            <a:endParaRPr/>
          </a:p>
          <a:p>
            <a:pPr indent="0" lvl="0" marL="0" rtl="0" algn="l">
              <a:spcBef>
                <a:spcPts val="0"/>
              </a:spcBef>
              <a:spcAft>
                <a:spcPts val="0"/>
              </a:spcAft>
              <a:buNone/>
            </a:pPr>
            <a:r>
              <a:rPr lang="en"/>
              <a:t>So, in 2018, I got my first job as a Data Scientist at Propz, a marketing e CRM company.</a:t>
            </a:r>
            <a:r>
              <a:rPr lang="en">
                <a:solidFill>
                  <a:schemeClr val="dk1"/>
                </a:solidFill>
              </a:rPr>
              <a:t>There, I also served as Data Science Manager.</a:t>
            </a:r>
            <a:endParaRPr/>
          </a:p>
          <a:p>
            <a:pPr indent="0" lvl="0" marL="0" rtl="0" algn="l">
              <a:spcBef>
                <a:spcPts val="0"/>
              </a:spcBef>
              <a:spcAft>
                <a:spcPts val="0"/>
              </a:spcAft>
              <a:buNone/>
            </a:pPr>
            <a:r>
              <a:rPr lang="en"/>
              <a:t>After that, in 2020, I acted as a Lead Data Scientist at CI&amp;T, a digital transformation company. </a:t>
            </a:r>
            <a:endParaRPr/>
          </a:p>
          <a:p>
            <a:pPr indent="0" lvl="0" marL="0" rtl="0" algn="l">
              <a:spcBef>
                <a:spcPts val="0"/>
              </a:spcBef>
              <a:spcAft>
                <a:spcPts val="0"/>
              </a:spcAft>
              <a:buNone/>
            </a:pPr>
            <a:r>
              <a:rPr lang="en"/>
              <a:t>Finany, in 2022, I’ve moved to Portugal to work as a Principal Data Consultant at Aubay in a project to develop a NLP platform for Banco de Portugal.</a:t>
            </a:r>
            <a:endParaRPr/>
          </a:p>
          <a:p>
            <a:pPr indent="0" lvl="0" marL="0" rtl="0" algn="l">
              <a:spcBef>
                <a:spcPts val="0"/>
              </a:spcBef>
              <a:spcAft>
                <a:spcPts val="0"/>
              </a:spcAft>
              <a:buNone/>
            </a:pPr>
            <a:r>
              <a:rPr lang="en"/>
              <a:t>Now, I believe that the role as a Machine Learning Engineering at Crayon is the best next action for my career.</a:t>
            </a:r>
            <a:endParaRPr/>
          </a:p>
          <a:p>
            <a:pPr indent="0" lvl="0" marL="0" rtl="0" algn="l">
              <a:spcBef>
                <a:spcPts val="0"/>
              </a:spcBef>
              <a:spcAft>
                <a:spcPts val="0"/>
              </a:spcAft>
              <a:buNone/>
            </a:pPr>
            <a:r>
              <a:rPr lang="en"/>
              <a:t>Why? Well, why Crayon is a question to answer usually only for Mariana. However, why ML Engineer is import to answer for all of you. </a:t>
            </a:r>
            <a:endParaRPr/>
          </a:p>
          <a:p>
            <a:pPr indent="0" lvl="0" marL="0" rtl="0" algn="l">
              <a:spcBef>
                <a:spcPts val="0"/>
              </a:spcBef>
              <a:spcAft>
                <a:spcPts val="0"/>
              </a:spcAft>
              <a:buNone/>
            </a:pPr>
            <a:r>
              <a:rPr lang="en"/>
              <a:t>I’m aware of the importance of the machine learning engineering since 2019, when I deployed a recommender system for Carrefour, one of largest retailers in Brazil and, I guess, in the world. The model should run daily for 20 million customers. I’m talking about more than 10 billion transactions every single day. I was hard to deliver it.</a:t>
            </a:r>
            <a:endParaRPr/>
          </a:p>
          <a:p>
            <a:pPr indent="0" lvl="0" marL="0" rtl="0" algn="l">
              <a:spcBef>
                <a:spcPts val="0"/>
              </a:spcBef>
              <a:spcAft>
                <a:spcPts val="0"/>
              </a:spcAft>
              <a:buNone/>
            </a:pPr>
            <a:r>
              <a:rPr lang="en"/>
              <a:t>After that, at CI&amp;T, I had the opportunity to develop a recommender system for Nestlé, the largest CPG in the world. As my final contribution, applied mlflow and azure data factory to implement the best MLOps practices. Specifically, I used mlflow to manage all the metadata from the model runs - data version, parameters, execution times, results and models, using model store from mlflow.</a:t>
            </a:r>
            <a:endParaRPr/>
          </a:p>
          <a:p>
            <a:pPr indent="0" lvl="0" marL="0" rtl="0" algn="l">
              <a:spcBef>
                <a:spcPts val="0"/>
              </a:spcBef>
              <a:spcAft>
                <a:spcPts val="0"/>
              </a:spcAft>
              <a:buNone/>
            </a:pPr>
            <a:r>
              <a:rPr lang="en"/>
              <a:t>Finally, at Aubay, I’m working with near real time predictions, where our tech stack involves fastapi, docker and kubernetes.</a:t>
            </a:r>
            <a:endParaRPr/>
          </a:p>
          <a:p>
            <a:pPr indent="0" lvl="0" marL="0" rtl="0" algn="l">
              <a:spcBef>
                <a:spcPts val="0"/>
              </a:spcBef>
              <a:spcAft>
                <a:spcPts val="0"/>
              </a:spcAft>
              <a:buNone/>
            </a:pPr>
            <a:r>
              <a:rPr lang="en"/>
              <a:t>So, what I’ll show you today is a mixture of all these in a simple version.</a:t>
            </a:r>
            <a:endParaRPr/>
          </a:p>
          <a:p>
            <a:pPr indent="0" lvl="0" marL="0" rtl="0" algn="l">
              <a:spcBef>
                <a:spcPts val="0"/>
              </a:spcBef>
              <a:spcAft>
                <a:spcPts val="0"/>
              </a:spcAft>
              <a:buNone/>
            </a:pPr>
            <a:r>
              <a:rPr lang="en"/>
              <a:t>But, before talking about the solutions, let’s review our case study.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0fde6c85e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0fde6c85e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30c5fc5e78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30c5fc5e78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Oswald"/>
              <a:ea typeface="Oswald"/>
              <a:cs typeface="Oswald"/>
              <a:sym typeface="Oswa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9d7518a9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9d7518a9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Oswald"/>
              <a:ea typeface="Oswald"/>
              <a:cs typeface="Oswald"/>
              <a:sym typeface="Oswa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11109895db7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11109895db7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80ccc36e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80ccc36e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Oswald"/>
              <a:ea typeface="Oswald"/>
              <a:cs typeface="Oswald"/>
              <a:sym typeface="Oswa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457df4cb2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457df4cb2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Oswald"/>
              <a:ea typeface="Oswald"/>
              <a:cs typeface="Oswald"/>
              <a:sym typeface="Oswa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803b3914ad_1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2803b3914ad_1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Oswald"/>
              <a:ea typeface="Oswald"/>
              <a:cs typeface="Oswald"/>
              <a:sym typeface="Oswa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hite">
  <p:cSld name="CUSTOM_1_1_1">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2">
  <p:cSld name="TITLE_1">
    <p:spTree>
      <p:nvGrpSpPr>
        <p:cNvPr id="51" name="Shape 51"/>
        <p:cNvGrpSpPr/>
        <p:nvPr/>
      </p:nvGrpSpPr>
      <p:grpSpPr>
        <a:xfrm>
          <a:off x="0" y="0"/>
          <a:ext cx="0" cy="0"/>
          <a:chOff x="0" y="0"/>
          <a:chExt cx="0" cy="0"/>
        </a:xfrm>
      </p:grpSpPr>
      <p:pic>
        <p:nvPicPr>
          <p:cNvPr id="52" name="Google Shape;52;p14"/>
          <p:cNvPicPr preferRelativeResize="0"/>
          <p:nvPr/>
        </p:nvPicPr>
        <p:blipFill>
          <a:blip r:embed="rId2">
            <a:alphaModFix/>
          </a:blip>
          <a:stretch>
            <a:fillRect/>
          </a:stretch>
        </p:blipFill>
        <p:spPr>
          <a:xfrm>
            <a:off x="8399000" y="4697675"/>
            <a:ext cx="455075" cy="1782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spTree>
      <p:nvGrpSpPr>
        <p:cNvPr id="53" name="Shape 53"/>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2">
    <p:spTree>
      <p:nvGrpSpPr>
        <p:cNvPr id="54" name="Shape 54"/>
        <p:cNvGrpSpPr/>
        <p:nvPr/>
      </p:nvGrpSpPr>
      <p:grpSpPr>
        <a:xfrm>
          <a:off x="0" y="0"/>
          <a:ext cx="0" cy="0"/>
          <a:chOff x="0" y="0"/>
          <a:chExt cx="0" cy="0"/>
        </a:xfrm>
      </p:grpSpPr>
      <p:pic>
        <p:nvPicPr>
          <p:cNvPr id="55" name="Google Shape;55;p16"/>
          <p:cNvPicPr preferRelativeResize="0"/>
          <p:nvPr/>
        </p:nvPicPr>
        <p:blipFill>
          <a:blip r:embed="rId2">
            <a:alphaModFix/>
          </a:blip>
          <a:stretch>
            <a:fillRect/>
          </a:stretch>
        </p:blipFill>
        <p:spPr>
          <a:xfrm>
            <a:off x="737850" y="868400"/>
            <a:ext cx="780775" cy="617425"/>
          </a:xfrm>
          <a:prstGeom prst="rect">
            <a:avLst/>
          </a:prstGeom>
          <a:noFill/>
          <a:ln>
            <a:noFill/>
          </a:ln>
        </p:spPr>
      </p:pic>
      <p:pic>
        <p:nvPicPr>
          <p:cNvPr id="56" name="Google Shape;56;p16"/>
          <p:cNvPicPr preferRelativeResize="0"/>
          <p:nvPr/>
        </p:nvPicPr>
        <p:blipFill>
          <a:blip r:embed="rId2">
            <a:alphaModFix/>
          </a:blip>
          <a:stretch>
            <a:fillRect/>
          </a:stretch>
        </p:blipFill>
        <p:spPr>
          <a:xfrm rot="10800000">
            <a:off x="7581900" y="3657675"/>
            <a:ext cx="780775" cy="617425"/>
          </a:xfrm>
          <a:prstGeom prst="rect">
            <a:avLst/>
          </a:prstGeom>
          <a:noFill/>
          <a:ln>
            <a:noFill/>
          </a:ln>
        </p:spPr>
      </p:pic>
      <p:pic>
        <p:nvPicPr>
          <p:cNvPr id="57" name="Google Shape;57;p16"/>
          <p:cNvPicPr preferRelativeResize="0"/>
          <p:nvPr/>
        </p:nvPicPr>
        <p:blipFill>
          <a:blip r:embed="rId3">
            <a:alphaModFix/>
          </a:blip>
          <a:stretch>
            <a:fillRect/>
          </a:stretch>
        </p:blipFill>
        <p:spPr>
          <a:xfrm>
            <a:off x="8399000" y="4697675"/>
            <a:ext cx="455075" cy="1782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6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40" Type="http://schemas.openxmlformats.org/officeDocument/2006/relationships/image" Target="../media/image45.png"/><Relationship Id="rId20" Type="http://schemas.openxmlformats.org/officeDocument/2006/relationships/image" Target="../media/image18.png"/><Relationship Id="rId42" Type="http://schemas.openxmlformats.org/officeDocument/2006/relationships/image" Target="../media/image38.png"/><Relationship Id="rId41" Type="http://schemas.openxmlformats.org/officeDocument/2006/relationships/image" Target="../media/image35.png"/><Relationship Id="rId22" Type="http://schemas.openxmlformats.org/officeDocument/2006/relationships/image" Target="../media/image36.png"/><Relationship Id="rId44" Type="http://schemas.openxmlformats.org/officeDocument/2006/relationships/image" Target="../media/image55.png"/><Relationship Id="rId21" Type="http://schemas.openxmlformats.org/officeDocument/2006/relationships/image" Target="../media/image29.png"/><Relationship Id="rId43" Type="http://schemas.openxmlformats.org/officeDocument/2006/relationships/image" Target="../media/image44.png"/><Relationship Id="rId24" Type="http://schemas.openxmlformats.org/officeDocument/2006/relationships/image" Target="../media/image46.png"/><Relationship Id="rId46" Type="http://schemas.openxmlformats.org/officeDocument/2006/relationships/image" Target="../media/image43.png"/><Relationship Id="rId23" Type="http://schemas.openxmlformats.org/officeDocument/2006/relationships/image" Target="../media/image53.png"/><Relationship Id="rId45" Type="http://schemas.openxmlformats.org/officeDocument/2006/relationships/image" Target="../media/image49.png"/><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5.png"/><Relationship Id="rId26" Type="http://schemas.openxmlformats.org/officeDocument/2006/relationships/image" Target="../media/image20.png"/><Relationship Id="rId25" Type="http://schemas.openxmlformats.org/officeDocument/2006/relationships/image" Target="../media/image23.png"/><Relationship Id="rId28" Type="http://schemas.openxmlformats.org/officeDocument/2006/relationships/image" Target="../media/image31.png"/><Relationship Id="rId27" Type="http://schemas.openxmlformats.org/officeDocument/2006/relationships/image" Target="../media/image19.png"/><Relationship Id="rId5" Type="http://schemas.openxmlformats.org/officeDocument/2006/relationships/image" Target="../media/image11.png"/><Relationship Id="rId6" Type="http://schemas.openxmlformats.org/officeDocument/2006/relationships/image" Target="../media/image6.png"/><Relationship Id="rId29" Type="http://schemas.openxmlformats.org/officeDocument/2006/relationships/image" Target="../media/image32.png"/><Relationship Id="rId7" Type="http://schemas.openxmlformats.org/officeDocument/2006/relationships/image" Target="../media/image2.png"/><Relationship Id="rId8" Type="http://schemas.openxmlformats.org/officeDocument/2006/relationships/image" Target="../media/image13.png"/><Relationship Id="rId31" Type="http://schemas.openxmlformats.org/officeDocument/2006/relationships/image" Target="../media/image39.png"/><Relationship Id="rId30" Type="http://schemas.openxmlformats.org/officeDocument/2006/relationships/image" Target="../media/image28.png"/><Relationship Id="rId11" Type="http://schemas.openxmlformats.org/officeDocument/2006/relationships/image" Target="../media/image7.png"/><Relationship Id="rId33" Type="http://schemas.openxmlformats.org/officeDocument/2006/relationships/image" Target="../media/image30.png"/><Relationship Id="rId10" Type="http://schemas.openxmlformats.org/officeDocument/2006/relationships/image" Target="../media/image66.png"/><Relationship Id="rId32" Type="http://schemas.openxmlformats.org/officeDocument/2006/relationships/image" Target="../media/image26.png"/><Relationship Id="rId13" Type="http://schemas.openxmlformats.org/officeDocument/2006/relationships/image" Target="../media/image17.png"/><Relationship Id="rId35" Type="http://schemas.openxmlformats.org/officeDocument/2006/relationships/image" Target="../media/image34.png"/><Relationship Id="rId12" Type="http://schemas.openxmlformats.org/officeDocument/2006/relationships/image" Target="../media/image3.png"/><Relationship Id="rId34" Type="http://schemas.openxmlformats.org/officeDocument/2006/relationships/image" Target="../media/image33.png"/><Relationship Id="rId15" Type="http://schemas.openxmlformats.org/officeDocument/2006/relationships/image" Target="../media/image15.png"/><Relationship Id="rId37" Type="http://schemas.openxmlformats.org/officeDocument/2006/relationships/image" Target="../media/image27.png"/><Relationship Id="rId14" Type="http://schemas.openxmlformats.org/officeDocument/2006/relationships/image" Target="../media/image4.png"/><Relationship Id="rId36" Type="http://schemas.openxmlformats.org/officeDocument/2006/relationships/image" Target="../media/image37.png"/><Relationship Id="rId17" Type="http://schemas.openxmlformats.org/officeDocument/2006/relationships/image" Target="../media/image21.png"/><Relationship Id="rId39" Type="http://schemas.openxmlformats.org/officeDocument/2006/relationships/image" Target="../media/image58.png"/><Relationship Id="rId16" Type="http://schemas.openxmlformats.org/officeDocument/2006/relationships/image" Target="../media/image8.png"/><Relationship Id="rId38" Type="http://schemas.openxmlformats.org/officeDocument/2006/relationships/image" Target="../media/image25.png"/><Relationship Id="rId19" Type="http://schemas.openxmlformats.org/officeDocument/2006/relationships/image" Target="../media/image22.png"/><Relationship Id="rId18"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50.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56.png"/><Relationship Id="rId7"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7.png"/><Relationship Id="rId4" Type="http://schemas.openxmlformats.org/officeDocument/2006/relationships/image" Target="../media/image63.png"/><Relationship Id="rId5"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7.png"/><Relationship Id="rId4" Type="http://schemas.openxmlformats.org/officeDocument/2006/relationships/image" Target="../media/image63.png"/><Relationship Id="rId9" Type="http://schemas.openxmlformats.org/officeDocument/2006/relationships/image" Target="../media/image54.png"/><Relationship Id="rId5" Type="http://schemas.openxmlformats.org/officeDocument/2006/relationships/image" Target="../media/image50.png"/><Relationship Id="rId6" Type="http://schemas.openxmlformats.org/officeDocument/2006/relationships/image" Target="../media/image25.png"/><Relationship Id="rId7" Type="http://schemas.openxmlformats.org/officeDocument/2006/relationships/image" Target="../media/image58.png"/><Relationship Id="rId8" Type="http://schemas.openxmlformats.org/officeDocument/2006/relationships/image" Target="../media/image38.png"/><Relationship Id="rId11" Type="http://schemas.openxmlformats.org/officeDocument/2006/relationships/image" Target="../media/image51.png"/><Relationship Id="rId10" Type="http://schemas.openxmlformats.org/officeDocument/2006/relationships/image" Target="../media/image57.png"/><Relationship Id="rId13" Type="http://schemas.openxmlformats.org/officeDocument/2006/relationships/image" Target="../media/image65.png"/><Relationship Id="rId12" Type="http://schemas.openxmlformats.org/officeDocument/2006/relationships/image" Target="../media/image55.png"/><Relationship Id="rId15" Type="http://schemas.openxmlformats.org/officeDocument/2006/relationships/image" Target="../media/image62.png"/><Relationship Id="rId14" Type="http://schemas.openxmlformats.org/officeDocument/2006/relationships/image" Target="../media/image52.png"/><Relationship Id="rId17" Type="http://schemas.openxmlformats.org/officeDocument/2006/relationships/image" Target="../media/image59.png"/><Relationship Id="rId16" Type="http://schemas.openxmlformats.org/officeDocument/2006/relationships/image" Target="../media/image6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6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7"/>
          <p:cNvSpPr/>
          <p:nvPr/>
        </p:nvSpPr>
        <p:spPr>
          <a:xfrm rot="10800000">
            <a:off x="2361075" y="0"/>
            <a:ext cx="6783000" cy="5143500"/>
          </a:xfrm>
          <a:prstGeom prst="diagStripe">
            <a:avLst>
              <a:gd fmla="val 19262" name="adj"/>
            </a:avLst>
          </a:prstGeom>
          <a:solidFill>
            <a:srgbClr val="FF6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7"/>
          <p:cNvSpPr txBox="1"/>
          <p:nvPr/>
        </p:nvSpPr>
        <p:spPr>
          <a:xfrm>
            <a:off x="718925" y="1560750"/>
            <a:ext cx="4800900" cy="12813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en" sz="2900">
                <a:latin typeface="Sofia Sans"/>
                <a:ea typeface="Sofia Sans"/>
                <a:cs typeface="Sofia Sans"/>
                <a:sym typeface="Sofia Sans"/>
              </a:rPr>
              <a:t>Customer Complaints </a:t>
            </a:r>
            <a:endParaRPr sz="2900">
              <a:latin typeface="Sofia Sans"/>
              <a:ea typeface="Sofia Sans"/>
              <a:cs typeface="Sofia Sans"/>
              <a:sym typeface="Sofia Sans"/>
            </a:endParaRPr>
          </a:p>
          <a:p>
            <a:pPr indent="0" lvl="0" marL="0" marR="0" rtl="0" algn="l">
              <a:lnSpc>
                <a:spcPct val="100000"/>
              </a:lnSpc>
              <a:spcBef>
                <a:spcPts val="0"/>
              </a:spcBef>
              <a:spcAft>
                <a:spcPts val="0"/>
              </a:spcAft>
              <a:buNone/>
            </a:pPr>
            <a:r>
              <a:rPr lang="en" sz="2900">
                <a:latin typeface="Sofia Sans"/>
                <a:ea typeface="Sofia Sans"/>
                <a:cs typeface="Sofia Sans"/>
                <a:sym typeface="Sofia Sans"/>
              </a:rPr>
              <a:t>Email Classification</a:t>
            </a:r>
            <a:endParaRPr sz="2900">
              <a:latin typeface="Sofia Sans"/>
              <a:ea typeface="Sofia Sans"/>
              <a:cs typeface="Sofia Sans"/>
              <a:sym typeface="Sofia Sans"/>
            </a:endParaRPr>
          </a:p>
        </p:txBody>
      </p:sp>
      <p:sp>
        <p:nvSpPr>
          <p:cNvPr id="64" name="Google Shape;64;p17"/>
          <p:cNvSpPr txBox="1"/>
          <p:nvPr/>
        </p:nvSpPr>
        <p:spPr>
          <a:xfrm>
            <a:off x="718925" y="2873050"/>
            <a:ext cx="4341000" cy="4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rgbClr val="FF6A4C"/>
                </a:solidFill>
                <a:latin typeface="Sofia Sans ExtraBold"/>
                <a:ea typeface="Sofia Sans ExtraBold"/>
                <a:cs typeface="Sofia Sans ExtraBold"/>
                <a:sym typeface="Sofia Sans ExtraBold"/>
              </a:rPr>
              <a:t>Case Study | </a:t>
            </a:r>
            <a:r>
              <a:rPr lang="en" sz="2200">
                <a:solidFill>
                  <a:srgbClr val="FF6A4C"/>
                </a:solidFill>
                <a:latin typeface="Sofia Sans ExtraBold"/>
                <a:ea typeface="Sofia Sans ExtraBold"/>
                <a:cs typeface="Sofia Sans ExtraBold"/>
                <a:sym typeface="Sofia Sans ExtraBold"/>
              </a:rPr>
              <a:t>ML Engineer </a:t>
            </a:r>
            <a:endParaRPr sz="2200">
              <a:solidFill>
                <a:srgbClr val="FF6A4C"/>
              </a:solidFill>
              <a:latin typeface="Sofia Sans ExtraBold"/>
              <a:ea typeface="Sofia Sans ExtraBold"/>
              <a:cs typeface="Sofia Sans ExtraBold"/>
              <a:sym typeface="Sofia Sans ExtraBold"/>
            </a:endParaRPr>
          </a:p>
        </p:txBody>
      </p:sp>
      <p:sp>
        <p:nvSpPr>
          <p:cNvPr id="65" name="Google Shape;65;p17"/>
          <p:cNvSpPr txBox="1"/>
          <p:nvPr/>
        </p:nvSpPr>
        <p:spPr>
          <a:xfrm>
            <a:off x="718925" y="4077905"/>
            <a:ext cx="2959500" cy="4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Sofia Sans"/>
                <a:ea typeface="Sofia Sans"/>
                <a:cs typeface="Sofia Sans"/>
                <a:sym typeface="Sofia Sans"/>
              </a:rPr>
              <a:t>Luis Rodrigues</a:t>
            </a:r>
            <a:endParaRPr sz="1800">
              <a:latin typeface="Sofia Sans Light"/>
              <a:ea typeface="Sofia Sans Light"/>
              <a:cs typeface="Sofia Sans Light"/>
              <a:sym typeface="Sofia Sans Light"/>
            </a:endParaRPr>
          </a:p>
        </p:txBody>
      </p:sp>
      <p:pic>
        <p:nvPicPr>
          <p:cNvPr id="66" name="Google Shape;66;p17"/>
          <p:cNvPicPr preferRelativeResize="0"/>
          <p:nvPr/>
        </p:nvPicPr>
        <p:blipFill>
          <a:blip r:embed="rId3">
            <a:alphaModFix/>
          </a:blip>
          <a:stretch>
            <a:fillRect/>
          </a:stretch>
        </p:blipFill>
        <p:spPr>
          <a:xfrm>
            <a:off x="816000" y="4520392"/>
            <a:ext cx="178525" cy="178525"/>
          </a:xfrm>
          <a:prstGeom prst="rect">
            <a:avLst/>
          </a:prstGeom>
          <a:noFill/>
          <a:ln>
            <a:noFill/>
          </a:ln>
        </p:spPr>
      </p:pic>
      <p:sp>
        <p:nvSpPr>
          <p:cNvPr id="67" name="Google Shape;67;p17"/>
          <p:cNvSpPr txBox="1"/>
          <p:nvPr/>
        </p:nvSpPr>
        <p:spPr>
          <a:xfrm>
            <a:off x="953308" y="4508104"/>
            <a:ext cx="1206300" cy="20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latin typeface="Sofia Sans"/>
                <a:ea typeface="Sofia Sans"/>
                <a:cs typeface="Sofia Sans"/>
                <a:sym typeface="Sofia Sans"/>
              </a:rPr>
              <a:t>luis-rodrigues-phd</a:t>
            </a:r>
            <a:endParaRPr sz="1200">
              <a:latin typeface="Sofia Sans"/>
              <a:ea typeface="Sofia Sans"/>
              <a:cs typeface="Sofia Sans"/>
              <a:sym typeface="Sofi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26"/>
          <p:cNvSpPr/>
          <p:nvPr/>
        </p:nvSpPr>
        <p:spPr>
          <a:xfrm>
            <a:off x="2647196" y="977125"/>
            <a:ext cx="3034500" cy="981900"/>
          </a:xfrm>
          <a:prstGeom prst="roundRect">
            <a:avLst>
              <a:gd fmla="val 6109" name="adj"/>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Orchestrated Experiment</a:t>
            </a:r>
            <a:endParaRPr sz="800">
              <a:solidFill>
                <a:srgbClr val="202124"/>
              </a:solidFill>
              <a:latin typeface="Oswald"/>
              <a:ea typeface="Oswald"/>
              <a:cs typeface="Oswald"/>
              <a:sym typeface="Oswald"/>
            </a:endParaRPr>
          </a:p>
        </p:txBody>
      </p:sp>
      <p:sp>
        <p:nvSpPr>
          <p:cNvPr id="435" name="Google Shape;435;p26"/>
          <p:cNvSpPr txBox="1"/>
          <p:nvPr/>
        </p:nvSpPr>
        <p:spPr>
          <a:xfrm>
            <a:off x="148500" y="63575"/>
            <a:ext cx="73314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2300">
                <a:solidFill>
                  <a:srgbClr val="FF6A4C"/>
                </a:solidFill>
                <a:latin typeface="Sofia Sans Black"/>
                <a:ea typeface="Sofia Sans Black"/>
                <a:cs typeface="Sofia Sans Black"/>
                <a:sym typeface="Sofia Sans Black"/>
              </a:rPr>
              <a:t>CI/CD/CT PIPELINE </a:t>
            </a:r>
            <a:r>
              <a:rPr b="1" lang="en" sz="2300">
                <a:solidFill>
                  <a:srgbClr val="FF6A4C"/>
                </a:solidFill>
                <a:latin typeface="Sofia Sans"/>
                <a:ea typeface="Sofia Sans"/>
                <a:cs typeface="Sofia Sans"/>
                <a:sym typeface="Sofia Sans"/>
              </a:rPr>
              <a:t>|</a:t>
            </a:r>
            <a:r>
              <a:rPr b="1" lang="en" sz="2300">
                <a:solidFill>
                  <a:srgbClr val="FF6A4C"/>
                </a:solidFill>
                <a:latin typeface="Sofia Sans"/>
                <a:ea typeface="Sofia Sans"/>
                <a:cs typeface="Sofia Sans"/>
                <a:sym typeface="Sofia Sans"/>
              </a:rPr>
              <a:t> DEVELOPED</a:t>
            </a:r>
            <a:endParaRPr b="1" sz="2300">
              <a:solidFill>
                <a:srgbClr val="FF6A4C"/>
              </a:solidFill>
              <a:latin typeface="Sofia Sans"/>
              <a:ea typeface="Sofia Sans"/>
              <a:cs typeface="Sofia Sans"/>
              <a:sym typeface="Sofia Sans"/>
            </a:endParaRPr>
          </a:p>
        </p:txBody>
      </p:sp>
      <p:sp>
        <p:nvSpPr>
          <p:cNvPr id="436" name="Google Shape;436;p26"/>
          <p:cNvSpPr/>
          <p:nvPr/>
        </p:nvSpPr>
        <p:spPr>
          <a:xfrm>
            <a:off x="0" y="114575"/>
            <a:ext cx="148500" cy="421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6"/>
          <p:cNvSpPr/>
          <p:nvPr/>
        </p:nvSpPr>
        <p:spPr>
          <a:xfrm>
            <a:off x="7524963" y="1232691"/>
            <a:ext cx="1005900" cy="457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Code</a:t>
            </a:r>
            <a:endParaRPr sz="800">
              <a:solidFill>
                <a:srgbClr val="202124"/>
              </a:solidFill>
              <a:latin typeface="Oswald"/>
              <a:ea typeface="Oswald"/>
              <a:cs typeface="Oswald"/>
              <a:sym typeface="Oswald"/>
            </a:endParaRPr>
          </a:p>
          <a:p>
            <a:pPr indent="0" lvl="0" marL="0" rtl="0" algn="ctr">
              <a:spcBef>
                <a:spcPts val="0"/>
              </a:spcBef>
              <a:spcAft>
                <a:spcPts val="0"/>
              </a:spcAft>
              <a:buNone/>
            </a:pPr>
            <a:r>
              <a:rPr lang="en" sz="800">
                <a:solidFill>
                  <a:srgbClr val="202124"/>
                </a:solidFill>
                <a:latin typeface="Oswald"/>
                <a:ea typeface="Oswald"/>
                <a:cs typeface="Oswald"/>
                <a:sym typeface="Oswald"/>
              </a:rPr>
              <a:t>Repository</a:t>
            </a:r>
            <a:endParaRPr sz="800">
              <a:solidFill>
                <a:srgbClr val="202124"/>
              </a:solidFill>
              <a:latin typeface="Oswald"/>
              <a:ea typeface="Oswald"/>
              <a:cs typeface="Oswald"/>
              <a:sym typeface="Oswald"/>
            </a:endParaRPr>
          </a:p>
        </p:txBody>
      </p:sp>
      <p:sp>
        <p:nvSpPr>
          <p:cNvPr id="438" name="Google Shape;438;p26"/>
          <p:cNvSpPr/>
          <p:nvPr/>
        </p:nvSpPr>
        <p:spPr>
          <a:xfrm>
            <a:off x="6100379" y="1232691"/>
            <a:ext cx="1005900" cy="457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Source</a:t>
            </a:r>
            <a:endParaRPr sz="800">
              <a:solidFill>
                <a:srgbClr val="202124"/>
              </a:solidFill>
              <a:latin typeface="Oswald"/>
              <a:ea typeface="Oswald"/>
              <a:cs typeface="Oswald"/>
              <a:sym typeface="Oswald"/>
            </a:endParaRPr>
          </a:p>
          <a:p>
            <a:pPr indent="0" lvl="0" marL="0" rtl="0" algn="ctr">
              <a:spcBef>
                <a:spcPts val="0"/>
              </a:spcBef>
              <a:spcAft>
                <a:spcPts val="0"/>
              </a:spcAft>
              <a:buNone/>
            </a:pPr>
            <a:r>
              <a:rPr lang="en" sz="800">
                <a:solidFill>
                  <a:srgbClr val="202124"/>
                </a:solidFill>
                <a:latin typeface="Oswald"/>
                <a:ea typeface="Oswald"/>
                <a:cs typeface="Oswald"/>
                <a:sym typeface="Oswald"/>
              </a:rPr>
              <a:t>Code</a:t>
            </a:r>
            <a:endParaRPr sz="800">
              <a:solidFill>
                <a:srgbClr val="202124"/>
              </a:solidFill>
              <a:latin typeface="Oswald"/>
              <a:ea typeface="Oswald"/>
              <a:cs typeface="Oswald"/>
              <a:sym typeface="Oswald"/>
            </a:endParaRPr>
          </a:p>
        </p:txBody>
      </p:sp>
      <p:cxnSp>
        <p:nvCxnSpPr>
          <p:cNvPr id="439" name="Google Shape;439;p26"/>
          <p:cNvCxnSpPr>
            <a:stCxn id="438" idx="3"/>
            <a:endCxn id="437" idx="1"/>
          </p:cNvCxnSpPr>
          <p:nvPr/>
        </p:nvCxnSpPr>
        <p:spPr>
          <a:xfrm>
            <a:off x="7106279" y="1461291"/>
            <a:ext cx="418800" cy="0"/>
          </a:xfrm>
          <a:prstGeom prst="straightConnector1">
            <a:avLst/>
          </a:prstGeom>
          <a:noFill/>
          <a:ln cap="flat" cmpd="sng" w="19050">
            <a:solidFill>
              <a:srgbClr val="666666"/>
            </a:solidFill>
            <a:prstDash val="solid"/>
            <a:round/>
            <a:headEnd len="med" w="med" type="none"/>
            <a:tailEnd len="med" w="med" type="stealth"/>
          </a:ln>
        </p:spPr>
      </p:cxnSp>
      <p:pic>
        <p:nvPicPr>
          <p:cNvPr id="440" name="Google Shape;440;p26"/>
          <p:cNvPicPr preferRelativeResize="0"/>
          <p:nvPr/>
        </p:nvPicPr>
        <p:blipFill>
          <a:blip r:embed="rId3">
            <a:alphaModFix/>
          </a:blip>
          <a:stretch>
            <a:fillRect/>
          </a:stretch>
        </p:blipFill>
        <p:spPr>
          <a:xfrm>
            <a:off x="305288" y="1976826"/>
            <a:ext cx="457201" cy="457199"/>
          </a:xfrm>
          <a:prstGeom prst="rect">
            <a:avLst/>
          </a:prstGeom>
          <a:noFill/>
          <a:ln>
            <a:noFill/>
          </a:ln>
        </p:spPr>
      </p:pic>
      <p:sp>
        <p:nvSpPr>
          <p:cNvPr id="441" name="Google Shape;441;p26"/>
          <p:cNvSpPr/>
          <p:nvPr/>
        </p:nvSpPr>
        <p:spPr>
          <a:xfrm>
            <a:off x="1222613" y="1232691"/>
            <a:ext cx="1005900" cy="457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EDA</a:t>
            </a:r>
            <a:endParaRPr sz="800">
              <a:solidFill>
                <a:srgbClr val="202124"/>
              </a:solidFill>
              <a:latin typeface="Oswald"/>
              <a:ea typeface="Oswald"/>
              <a:cs typeface="Oswald"/>
              <a:sym typeface="Oswald"/>
            </a:endParaRPr>
          </a:p>
        </p:txBody>
      </p:sp>
      <p:sp>
        <p:nvSpPr>
          <p:cNvPr id="442" name="Google Shape;442;p26"/>
          <p:cNvSpPr/>
          <p:nvPr/>
        </p:nvSpPr>
        <p:spPr>
          <a:xfrm>
            <a:off x="1222613" y="3112291"/>
            <a:ext cx="1005900" cy="457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REST API</a:t>
            </a:r>
            <a:endParaRPr sz="800">
              <a:solidFill>
                <a:srgbClr val="202124"/>
              </a:solidFill>
              <a:latin typeface="Oswald"/>
              <a:ea typeface="Oswald"/>
              <a:cs typeface="Oswald"/>
              <a:sym typeface="Oswald"/>
            </a:endParaRPr>
          </a:p>
          <a:p>
            <a:pPr indent="0" lvl="0" marL="0" rtl="0" algn="ctr">
              <a:spcBef>
                <a:spcPts val="0"/>
              </a:spcBef>
              <a:spcAft>
                <a:spcPts val="0"/>
              </a:spcAft>
              <a:buNone/>
            </a:pPr>
            <a:r>
              <a:rPr lang="en" sz="800">
                <a:solidFill>
                  <a:srgbClr val="202124"/>
                </a:solidFill>
                <a:latin typeface="Oswald"/>
                <a:ea typeface="Oswald"/>
                <a:cs typeface="Oswald"/>
                <a:sym typeface="Oswald"/>
              </a:rPr>
              <a:t>Packaging</a:t>
            </a:r>
            <a:endParaRPr sz="800">
              <a:solidFill>
                <a:srgbClr val="202124"/>
              </a:solidFill>
              <a:latin typeface="Oswald"/>
              <a:ea typeface="Oswald"/>
              <a:cs typeface="Oswald"/>
              <a:sym typeface="Oswald"/>
            </a:endParaRPr>
          </a:p>
        </p:txBody>
      </p:sp>
      <p:sp>
        <p:nvSpPr>
          <p:cNvPr id="443" name="Google Shape;443;p26"/>
          <p:cNvSpPr/>
          <p:nvPr/>
        </p:nvSpPr>
        <p:spPr>
          <a:xfrm>
            <a:off x="7524963" y="3112291"/>
            <a:ext cx="1005900" cy="457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CI</a:t>
            </a:r>
            <a:endParaRPr sz="800">
              <a:solidFill>
                <a:srgbClr val="202124"/>
              </a:solidFill>
              <a:latin typeface="Oswald"/>
              <a:ea typeface="Oswald"/>
              <a:cs typeface="Oswald"/>
              <a:sym typeface="Oswald"/>
            </a:endParaRPr>
          </a:p>
        </p:txBody>
      </p:sp>
      <p:sp>
        <p:nvSpPr>
          <p:cNvPr id="444" name="Google Shape;444;p26"/>
          <p:cNvSpPr/>
          <p:nvPr/>
        </p:nvSpPr>
        <p:spPr>
          <a:xfrm>
            <a:off x="4373788" y="3112291"/>
            <a:ext cx="1005900" cy="457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Model </a:t>
            </a:r>
            <a:endParaRPr sz="800">
              <a:solidFill>
                <a:srgbClr val="202124"/>
              </a:solidFill>
              <a:latin typeface="Oswald"/>
              <a:ea typeface="Oswald"/>
              <a:cs typeface="Oswald"/>
              <a:sym typeface="Oswald"/>
            </a:endParaRPr>
          </a:p>
          <a:p>
            <a:pPr indent="0" lvl="0" marL="0" rtl="0" algn="ctr">
              <a:spcBef>
                <a:spcPts val="0"/>
              </a:spcBef>
              <a:spcAft>
                <a:spcPts val="0"/>
              </a:spcAft>
              <a:buNone/>
            </a:pPr>
            <a:r>
              <a:rPr lang="en" sz="800">
                <a:solidFill>
                  <a:srgbClr val="202124"/>
                </a:solidFill>
                <a:latin typeface="Oswald"/>
                <a:ea typeface="Oswald"/>
                <a:cs typeface="Oswald"/>
                <a:sym typeface="Oswald"/>
              </a:rPr>
              <a:t>Repository</a:t>
            </a:r>
            <a:endParaRPr sz="800">
              <a:solidFill>
                <a:srgbClr val="202124"/>
              </a:solidFill>
              <a:latin typeface="Oswald"/>
              <a:ea typeface="Oswald"/>
              <a:cs typeface="Oswald"/>
              <a:sym typeface="Oswald"/>
            </a:endParaRPr>
          </a:p>
        </p:txBody>
      </p:sp>
      <p:sp>
        <p:nvSpPr>
          <p:cNvPr id="445" name="Google Shape;445;p26"/>
          <p:cNvSpPr/>
          <p:nvPr/>
        </p:nvSpPr>
        <p:spPr>
          <a:xfrm>
            <a:off x="2798200" y="3112291"/>
            <a:ext cx="1005900" cy="457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Data, Code &amp; Model</a:t>
            </a:r>
            <a:endParaRPr sz="800">
              <a:solidFill>
                <a:srgbClr val="202124"/>
              </a:solidFill>
              <a:latin typeface="Oswald"/>
              <a:ea typeface="Oswald"/>
              <a:cs typeface="Oswald"/>
              <a:sym typeface="Oswald"/>
            </a:endParaRPr>
          </a:p>
          <a:p>
            <a:pPr indent="0" lvl="0" marL="0" rtl="0" algn="ctr">
              <a:spcBef>
                <a:spcPts val="0"/>
              </a:spcBef>
              <a:spcAft>
                <a:spcPts val="0"/>
              </a:spcAft>
              <a:buNone/>
            </a:pPr>
            <a:r>
              <a:rPr lang="en" sz="800">
                <a:solidFill>
                  <a:srgbClr val="202124"/>
                </a:solidFill>
                <a:latin typeface="Oswald"/>
                <a:ea typeface="Oswald"/>
                <a:cs typeface="Oswald"/>
                <a:sym typeface="Oswald"/>
              </a:rPr>
              <a:t>Testing</a:t>
            </a:r>
            <a:endParaRPr sz="800">
              <a:solidFill>
                <a:srgbClr val="202124"/>
              </a:solidFill>
              <a:latin typeface="Oswald"/>
              <a:ea typeface="Oswald"/>
              <a:cs typeface="Oswald"/>
              <a:sym typeface="Oswald"/>
            </a:endParaRPr>
          </a:p>
        </p:txBody>
      </p:sp>
      <p:sp>
        <p:nvSpPr>
          <p:cNvPr id="446" name="Google Shape;446;p26"/>
          <p:cNvSpPr/>
          <p:nvPr/>
        </p:nvSpPr>
        <p:spPr>
          <a:xfrm>
            <a:off x="1222613" y="4052091"/>
            <a:ext cx="1005900" cy="457200"/>
          </a:xfrm>
          <a:prstGeom prst="roundRect">
            <a:avLst>
              <a:gd fmla="val 6109" name="adj"/>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D9D9D9"/>
                </a:solidFill>
                <a:latin typeface="Oswald"/>
                <a:ea typeface="Oswald"/>
                <a:cs typeface="Oswald"/>
                <a:sym typeface="Oswald"/>
              </a:rPr>
              <a:t>CD</a:t>
            </a:r>
            <a:endParaRPr sz="800">
              <a:solidFill>
                <a:srgbClr val="D9D9D9"/>
              </a:solidFill>
              <a:latin typeface="Oswald"/>
              <a:ea typeface="Oswald"/>
              <a:cs typeface="Oswald"/>
              <a:sym typeface="Oswald"/>
            </a:endParaRPr>
          </a:p>
        </p:txBody>
      </p:sp>
      <p:sp>
        <p:nvSpPr>
          <p:cNvPr id="447" name="Google Shape;447;p26"/>
          <p:cNvSpPr/>
          <p:nvPr/>
        </p:nvSpPr>
        <p:spPr>
          <a:xfrm>
            <a:off x="3323396" y="4052091"/>
            <a:ext cx="1005900" cy="457200"/>
          </a:xfrm>
          <a:prstGeom prst="roundRect">
            <a:avLst>
              <a:gd fmla="val 6109" name="adj"/>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D9D9D9"/>
                </a:solidFill>
                <a:latin typeface="Oswald"/>
                <a:ea typeface="Oswald"/>
                <a:cs typeface="Oswald"/>
                <a:sym typeface="Oswald"/>
              </a:rPr>
              <a:t>Prediction </a:t>
            </a:r>
            <a:endParaRPr sz="800">
              <a:solidFill>
                <a:srgbClr val="D9D9D9"/>
              </a:solidFill>
              <a:latin typeface="Oswald"/>
              <a:ea typeface="Oswald"/>
              <a:cs typeface="Oswald"/>
              <a:sym typeface="Oswald"/>
            </a:endParaRPr>
          </a:p>
          <a:p>
            <a:pPr indent="0" lvl="0" marL="0" rtl="0" algn="ctr">
              <a:spcBef>
                <a:spcPts val="0"/>
              </a:spcBef>
              <a:spcAft>
                <a:spcPts val="0"/>
              </a:spcAft>
              <a:buNone/>
            </a:pPr>
            <a:r>
              <a:rPr lang="en" sz="800">
                <a:solidFill>
                  <a:srgbClr val="D9D9D9"/>
                </a:solidFill>
                <a:latin typeface="Oswald"/>
                <a:ea typeface="Oswald"/>
                <a:cs typeface="Oswald"/>
                <a:sym typeface="Oswald"/>
              </a:rPr>
              <a:t>Service </a:t>
            </a:r>
            <a:endParaRPr sz="800">
              <a:solidFill>
                <a:srgbClr val="D9D9D9"/>
              </a:solidFill>
              <a:latin typeface="Oswald"/>
              <a:ea typeface="Oswald"/>
              <a:cs typeface="Oswald"/>
              <a:sym typeface="Oswald"/>
            </a:endParaRPr>
          </a:p>
        </p:txBody>
      </p:sp>
      <p:sp>
        <p:nvSpPr>
          <p:cNvPr id="448" name="Google Shape;448;p26"/>
          <p:cNvSpPr/>
          <p:nvPr/>
        </p:nvSpPr>
        <p:spPr>
          <a:xfrm>
            <a:off x="5424179" y="4052091"/>
            <a:ext cx="1005900" cy="457200"/>
          </a:xfrm>
          <a:prstGeom prst="roundRect">
            <a:avLst>
              <a:gd fmla="val 6109" name="adj"/>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D9D9D9"/>
                </a:solidFill>
                <a:latin typeface="Oswald"/>
                <a:ea typeface="Oswald"/>
                <a:cs typeface="Oswald"/>
                <a:sym typeface="Oswald"/>
              </a:rPr>
              <a:t>Service</a:t>
            </a:r>
            <a:endParaRPr sz="800">
              <a:solidFill>
                <a:srgbClr val="D9D9D9"/>
              </a:solidFill>
              <a:latin typeface="Oswald"/>
              <a:ea typeface="Oswald"/>
              <a:cs typeface="Oswald"/>
              <a:sym typeface="Oswald"/>
            </a:endParaRPr>
          </a:p>
          <a:p>
            <a:pPr indent="0" lvl="0" marL="0" rtl="0" algn="ctr">
              <a:spcBef>
                <a:spcPts val="0"/>
              </a:spcBef>
              <a:spcAft>
                <a:spcPts val="0"/>
              </a:spcAft>
              <a:buNone/>
            </a:pPr>
            <a:r>
              <a:rPr lang="en" sz="800">
                <a:solidFill>
                  <a:srgbClr val="D9D9D9"/>
                </a:solidFill>
                <a:latin typeface="Oswald"/>
                <a:ea typeface="Oswald"/>
                <a:cs typeface="Oswald"/>
                <a:sym typeface="Oswald"/>
              </a:rPr>
              <a:t>Monitoring</a:t>
            </a:r>
            <a:endParaRPr sz="800">
              <a:solidFill>
                <a:srgbClr val="D9D9D9"/>
              </a:solidFill>
              <a:latin typeface="Oswald"/>
              <a:ea typeface="Oswald"/>
              <a:cs typeface="Oswald"/>
              <a:sym typeface="Oswald"/>
            </a:endParaRPr>
          </a:p>
        </p:txBody>
      </p:sp>
      <p:sp>
        <p:nvSpPr>
          <p:cNvPr id="449" name="Google Shape;449;p26"/>
          <p:cNvSpPr/>
          <p:nvPr/>
        </p:nvSpPr>
        <p:spPr>
          <a:xfrm>
            <a:off x="7524963" y="4052091"/>
            <a:ext cx="1005900" cy="457200"/>
          </a:xfrm>
          <a:prstGeom prst="roundRect">
            <a:avLst>
              <a:gd fmla="val 6109" name="adj"/>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D9D9D9"/>
                </a:solidFill>
                <a:latin typeface="Oswald"/>
                <a:ea typeface="Oswald"/>
                <a:cs typeface="Oswald"/>
                <a:sym typeface="Oswald"/>
              </a:rPr>
              <a:t>Trigger</a:t>
            </a:r>
            <a:endParaRPr sz="800">
              <a:solidFill>
                <a:srgbClr val="D9D9D9"/>
              </a:solidFill>
              <a:latin typeface="Oswald"/>
              <a:ea typeface="Oswald"/>
              <a:cs typeface="Oswald"/>
              <a:sym typeface="Oswald"/>
            </a:endParaRPr>
          </a:p>
        </p:txBody>
      </p:sp>
      <p:cxnSp>
        <p:nvCxnSpPr>
          <p:cNvPr id="450" name="Google Shape;450;p26"/>
          <p:cNvCxnSpPr>
            <a:stCxn id="437" idx="2"/>
            <a:endCxn id="443" idx="0"/>
          </p:cNvCxnSpPr>
          <p:nvPr/>
        </p:nvCxnSpPr>
        <p:spPr>
          <a:xfrm>
            <a:off x="8027913" y="1689891"/>
            <a:ext cx="0" cy="1422300"/>
          </a:xfrm>
          <a:prstGeom prst="straightConnector1">
            <a:avLst/>
          </a:prstGeom>
          <a:noFill/>
          <a:ln cap="flat" cmpd="sng" w="19050">
            <a:solidFill>
              <a:srgbClr val="666666"/>
            </a:solidFill>
            <a:prstDash val="solid"/>
            <a:round/>
            <a:headEnd len="med" w="med" type="none"/>
            <a:tailEnd len="med" w="med" type="stealth"/>
          </a:ln>
        </p:spPr>
      </p:cxnSp>
      <p:cxnSp>
        <p:nvCxnSpPr>
          <p:cNvPr id="451" name="Google Shape;451;p26"/>
          <p:cNvCxnSpPr>
            <a:stCxn id="442" idx="2"/>
            <a:endCxn id="446" idx="0"/>
          </p:cNvCxnSpPr>
          <p:nvPr/>
        </p:nvCxnSpPr>
        <p:spPr>
          <a:xfrm>
            <a:off x="1725563" y="3569491"/>
            <a:ext cx="0" cy="482700"/>
          </a:xfrm>
          <a:prstGeom prst="straightConnector1">
            <a:avLst/>
          </a:prstGeom>
          <a:noFill/>
          <a:ln cap="flat" cmpd="sng" w="19050">
            <a:solidFill>
              <a:srgbClr val="D9D9D9"/>
            </a:solidFill>
            <a:prstDash val="solid"/>
            <a:round/>
            <a:headEnd len="med" w="med" type="none"/>
            <a:tailEnd len="med" w="med" type="stealth"/>
          </a:ln>
        </p:spPr>
      </p:cxnSp>
      <p:cxnSp>
        <p:nvCxnSpPr>
          <p:cNvPr id="452" name="Google Shape;452;p26"/>
          <p:cNvCxnSpPr>
            <a:stCxn id="446" idx="3"/>
            <a:endCxn id="447" idx="1"/>
          </p:cNvCxnSpPr>
          <p:nvPr/>
        </p:nvCxnSpPr>
        <p:spPr>
          <a:xfrm>
            <a:off x="2228513" y="4280691"/>
            <a:ext cx="1095000" cy="0"/>
          </a:xfrm>
          <a:prstGeom prst="straightConnector1">
            <a:avLst/>
          </a:prstGeom>
          <a:noFill/>
          <a:ln cap="flat" cmpd="sng" w="19050">
            <a:solidFill>
              <a:srgbClr val="D9D9D9"/>
            </a:solidFill>
            <a:prstDash val="solid"/>
            <a:round/>
            <a:headEnd len="med" w="med" type="none"/>
            <a:tailEnd len="med" w="med" type="stealth"/>
          </a:ln>
        </p:spPr>
      </p:cxnSp>
      <p:cxnSp>
        <p:nvCxnSpPr>
          <p:cNvPr id="453" name="Google Shape;453;p26"/>
          <p:cNvCxnSpPr>
            <a:stCxn id="447" idx="3"/>
            <a:endCxn id="448" idx="1"/>
          </p:cNvCxnSpPr>
          <p:nvPr/>
        </p:nvCxnSpPr>
        <p:spPr>
          <a:xfrm>
            <a:off x="4329296" y="4280691"/>
            <a:ext cx="1095000" cy="0"/>
          </a:xfrm>
          <a:prstGeom prst="straightConnector1">
            <a:avLst/>
          </a:prstGeom>
          <a:noFill/>
          <a:ln cap="flat" cmpd="sng" w="19050">
            <a:solidFill>
              <a:srgbClr val="D9D9D9"/>
            </a:solidFill>
            <a:prstDash val="solid"/>
            <a:round/>
            <a:headEnd len="med" w="med" type="none"/>
            <a:tailEnd len="med" w="med" type="stealth"/>
          </a:ln>
        </p:spPr>
      </p:cxnSp>
      <p:cxnSp>
        <p:nvCxnSpPr>
          <p:cNvPr id="454" name="Google Shape;454;p26"/>
          <p:cNvCxnSpPr>
            <a:stCxn id="448" idx="3"/>
            <a:endCxn id="449" idx="1"/>
          </p:cNvCxnSpPr>
          <p:nvPr/>
        </p:nvCxnSpPr>
        <p:spPr>
          <a:xfrm>
            <a:off x="6430079" y="4280691"/>
            <a:ext cx="1095000" cy="0"/>
          </a:xfrm>
          <a:prstGeom prst="straightConnector1">
            <a:avLst/>
          </a:prstGeom>
          <a:noFill/>
          <a:ln cap="flat" cmpd="sng" w="19050">
            <a:solidFill>
              <a:srgbClr val="D9D9D9"/>
            </a:solidFill>
            <a:prstDash val="dot"/>
            <a:round/>
            <a:headEnd len="med" w="med" type="none"/>
            <a:tailEnd len="med" w="med" type="stealth"/>
          </a:ln>
        </p:spPr>
      </p:cxnSp>
      <p:cxnSp>
        <p:nvCxnSpPr>
          <p:cNvPr id="455" name="Google Shape;455;p26"/>
          <p:cNvCxnSpPr>
            <a:stCxn id="449" idx="0"/>
            <a:endCxn id="443" idx="2"/>
          </p:cNvCxnSpPr>
          <p:nvPr/>
        </p:nvCxnSpPr>
        <p:spPr>
          <a:xfrm rot="10800000">
            <a:off x="8027913" y="3569391"/>
            <a:ext cx="0" cy="482700"/>
          </a:xfrm>
          <a:prstGeom prst="straightConnector1">
            <a:avLst/>
          </a:prstGeom>
          <a:noFill/>
          <a:ln cap="flat" cmpd="sng" w="19050">
            <a:solidFill>
              <a:srgbClr val="D9D9D9"/>
            </a:solidFill>
            <a:prstDash val="solid"/>
            <a:round/>
            <a:headEnd len="med" w="med" type="none"/>
            <a:tailEnd len="med" w="med" type="stealth"/>
          </a:ln>
        </p:spPr>
      </p:cxnSp>
      <p:cxnSp>
        <p:nvCxnSpPr>
          <p:cNvPr id="456" name="Google Shape;456;p26"/>
          <p:cNvCxnSpPr>
            <a:stCxn id="434" idx="3"/>
            <a:endCxn id="438" idx="1"/>
          </p:cNvCxnSpPr>
          <p:nvPr/>
        </p:nvCxnSpPr>
        <p:spPr>
          <a:xfrm flipH="1" rot="10800000">
            <a:off x="5681696" y="1461175"/>
            <a:ext cx="418800" cy="6900"/>
          </a:xfrm>
          <a:prstGeom prst="straightConnector1">
            <a:avLst/>
          </a:prstGeom>
          <a:noFill/>
          <a:ln cap="flat" cmpd="sng" w="19050">
            <a:solidFill>
              <a:srgbClr val="666666"/>
            </a:solidFill>
            <a:prstDash val="solid"/>
            <a:round/>
            <a:headEnd len="med" w="med" type="none"/>
            <a:tailEnd len="med" w="med" type="stealth"/>
          </a:ln>
        </p:spPr>
      </p:cxnSp>
      <p:cxnSp>
        <p:nvCxnSpPr>
          <p:cNvPr id="457" name="Google Shape;457;p26"/>
          <p:cNvCxnSpPr>
            <a:stCxn id="441" idx="3"/>
            <a:endCxn id="434" idx="1"/>
          </p:cNvCxnSpPr>
          <p:nvPr/>
        </p:nvCxnSpPr>
        <p:spPr>
          <a:xfrm>
            <a:off x="2228513" y="1461291"/>
            <a:ext cx="418800" cy="6900"/>
          </a:xfrm>
          <a:prstGeom prst="straightConnector1">
            <a:avLst/>
          </a:prstGeom>
          <a:noFill/>
          <a:ln cap="flat" cmpd="sng" w="19050">
            <a:solidFill>
              <a:srgbClr val="666666"/>
            </a:solidFill>
            <a:prstDash val="solid"/>
            <a:round/>
            <a:headEnd len="med" w="med" type="none"/>
            <a:tailEnd len="med" w="med" type="stealth"/>
          </a:ln>
        </p:spPr>
      </p:cxnSp>
      <p:cxnSp>
        <p:nvCxnSpPr>
          <p:cNvPr id="458" name="Google Shape;458;p26"/>
          <p:cNvCxnSpPr>
            <a:stCxn id="445" idx="1"/>
            <a:endCxn id="442" idx="3"/>
          </p:cNvCxnSpPr>
          <p:nvPr/>
        </p:nvCxnSpPr>
        <p:spPr>
          <a:xfrm rot="10800000">
            <a:off x="2228500" y="3340891"/>
            <a:ext cx="569700" cy="0"/>
          </a:xfrm>
          <a:prstGeom prst="straightConnector1">
            <a:avLst/>
          </a:prstGeom>
          <a:noFill/>
          <a:ln cap="flat" cmpd="sng" w="19050">
            <a:solidFill>
              <a:srgbClr val="666666"/>
            </a:solidFill>
            <a:prstDash val="solid"/>
            <a:round/>
            <a:headEnd len="med" w="med" type="none"/>
            <a:tailEnd len="med" w="med" type="stealth"/>
          </a:ln>
        </p:spPr>
      </p:cxnSp>
      <p:cxnSp>
        <p:nvCxnSpPr>
          <p:cNvPr id="459" name="Google Shape;459;p26"/>
          <p:cNvCxnSpPr>
            <a:stCxn id="444" idx="1"/>
            <a:endCxn id="445" idx="3"/>
          </p:cNvCxnSpPr>
          <p:nvPr/>
        </p:nvCxnSpPr>
        <p:spPr>
          <a:xfrm rot="10800000">
            <a:off x="3804088" y="3340891"/>
            <a:ext cx="569700" cy="0"/>
          </a:xfrm>
          <a:prstGeom prst="straightConnector1">
            <a:avLst/>
          </a:prstGeom>
          <a:noFill/>
          <a:ln cap="flat" cmpd="sng" w="19050">
            <a:solidFill>
              <a:srgbClr val="666666"/>
            </a:solidFill>
            <a:prstDash val="solid"/>
            <a:round/>
            <a:headEnd len="med" w="med" type="none"/>
            <a:tailEnd len="med" w="med" type="stealth"/>
          </a:ln>
        </p:spPr>
      </p:cxnSp>
      <p:cxnSp>
        <p:nvCxnSpPr>
          <p:cNvPr id="460" name="Google Shape;460;p26"/>
          <p:cNvCxnSpPr>
            <a:stCxn id="443" idx="1"/>
            <a:endCxn id="461" idx="3"/>
          </p:cNvCxnSpPr>
          <p:nvPr/>
        </p:nvCxnSpPr>
        <p:spPr>
          <a:xfrm rot="10800000">
            <a:off x="6955263" y="3336991"/>
            <a:ext cx="569700" cy="3900"/>
          </a:xfrm>
          <a:prstGeom prst="straightConnector1">
            <a:avLst/>
          </a:prstGeom>
          <a:noFill/>
          <a:ln cap="flat" cmpd="sng" w="19050">
            <a:solidFill>
              <a:srgbClr val="666666"/>
            </a:solidFill>
            <a:prstDash val="solid"/>
            <a:round/>
            <a:headEnd len="med" w="med" type="none"/>
            <a:tailEnd len="med" w="med" type="stealth"/>
          </a:ln>
        </p:spPr>
      </p:cxnSp>
      <p:cxnSp>
        <p:nvCxnSpPr>
          <p:cNvPr id="462" name="Google Shape;462;p26"/>
          <p:cNvCxnSpPr/>
          <p:nvPr/>
        </p:nvCxnSpPr>
        <p:spPr>
          <a:xfrm rot="10800000">
            <a:off x="1067288" y="2393191"/>
            <a:ext cx="7689300" cy="0"/>
          </a:xfrm>
          <a:prstGeom prst="straightConnector1">
            <a:avLst/>
          </a:prstGeom>
          <a:noFill/>
          <a:ln cap="flat" cmpd="sng" w="9525">
            <a:solidFill>
              <a:srgbClr val="666666"/>
            </a:solidFill>
            <a:prstDash val="dash"/>
            <a:round/>
            <a:headEnd len="med" w="med" type="none"/>
            <a:tailEnd len="med" w="med" type="none"/>
          </a:ln>
        </p:spPr>
      </p:cxnSp>
      <p:cxnSp>
        <p:nvCxnSpPr>
          <p:cNvPr id="463" name="Google Shape;463;p26"/>
          <p:cNvCxnSpPr>
            <a:stCxn id="440" idx="0"/>
            <a:endCxn id="441" idx="1"/>
          </p:cNvCxnSpPr>
          <p:nvPr/>
        </p:nvCxnSpPr>
        <p:spPr>
          <a:xfrm rot="-5400000">
            <a:off x="620588" y="1374726"/>
            <a:ext cx="515400" cy="688800"/>
          </a:xfrm>
          <a:prstGeom prst="bentConnector2">
            <a:avLst/>
          </a:prstGeom>
          <a:noFill/>
          <a:ln cap="flat" cmpd="sng" w="19050">
            <a:solidFill>
              <a:srgbClr val="666666"/>
            </a:solidFill>
            <a:prstDash val="solid"/>
            <a:round/>
            <a:headEnd len="med" w="med" type="none"/>
            <a:tailEnd len="med" w="med" type="stealth"/>
          </a:ln>
        </p:spPr>
      </p:cxnSp>
      <p:cxnSp>
        <p:nvCxnSpPr>
          <p:cNvPr id="464" name="Google Shape;464;p26"/>
          <p:cNvCxnSpPr>
            <a:stCxn id="465" idx="2"/>
            <a:endCxn id="461" idx="0"/>
          </p:cNvCxnSpPr>
          <p:nvPr/>
        </p:nvCxnSpPr>
        <p:spPr>
          <a:xfrm flipH="1" rot="-5400000">
            <a:off x="3285638" y="-58197"/>
            <a:ext cx="414900" cy="5918400"/>
          </a:xfrm>
          <a:prstGeom prst="bentConnector3">
            <a:avLst>
              <a:gd fmla="val 49987" name="adj1"/>
            </a:avLst>
          </a:prstGeom>
          <a:noFill/>
          <a:ln cap="flat" cmpd="sng" w="19050">
            <a:solidFill>
              <a:srgbClr val="666666"/>
            </a:solidFill>
            <a:prstDash val="solid"/>
            <a:round/>
            <a:headEnd len="med" w="med" type="none"/>
            <a:tailEnd len="med" w="med" type="stealth"/>
          </a:ln>
        </p:spPr>
      </p:cxnSp>
      <p:sp>
        <p:nvSpPr>
          <p:cNvPr id="466" name="Google Shape;466;p26"/>
          <p:cNvSpPr/>
          <p:nvPr/>
        </p:nvSpPr>
        <p:spPr>
          <a:xfrm>
            <a:off x="8459092" y="2166150"/>
            <a:ext cx="372300" cy="457200"/>
          </a:xfrm>
          <a:prstGeom prst="roundRect">
            <a:avLst>
              <a:gd fmla="val 6109"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ML</a:t>
            </a:r>
            <a:endParaRPr sz="800">
              <a:solidFill>
                <a:srgbClr val="202124"/>
              </a:solidFill>
              <a:latin typeface="Oswald"/>
              <a:ea typeface="Oswald"/>
              <a:cs typeface="Oswald"/>
              <a:sym typeface="Oswald"/>
            </a:endParaRPr>
          </a:p>
          <a:p>
            <a:pPr indent="0" lvl="0" marL="0" rtl="0" algn="ctr">
              <a:spcBef>
                <a:spcPts val="0"/>
              </a:spcBef>
              <a:spcAft>
                <a:spcPts val="0"/>
              </a:spcAft>
              <a:buNone/>
            </a:pPr>
            <a:r>
              <a:t/>
            </a:r>
            <a:endParaRPr sz="800">
              <a:solidFill>
                <a:srgbClr val="202124"/>
              </a:solidFill>
              <a:latin typeface="Oswald"/>
              <a:ea typeface="Oswald"/>
              <a:cs typeface="Oswald"/>
              <a:sym typeface="Oswald"/>
            </a:endParaRPr>
          </a:p>
          <a:p>
            <a:pPr indent="0" lvl="0" marL="0" rtl="0" algn="ctr">
              <a:spcBef>
                <a:spcPts val="0"/>
              </a:spcBef>
              <a:spcAft>
                <a:spcPts val="0"/>
              </a:spcAft>
              <a:buNone/>
            </a:pPr>
            <a:r>
              <a:rPr lang="en" sz="800">
                <a:solidFill>
                  <a:srgbClr val="202124"/>
                </a:solidFill>
                <a:latin typeface="Oswald"/>
                <a:ea typeface="Oswald"/>
                <a:cs typeface="Oswald"/>
                <a:sym typeface="Oswald"/>
              </a:rPr>
              <a:t>Ops</a:t>
            </a:r>
            <a:endParaRPr sz="800">
              <a:solidFill>
                <a:srgbClr val="202124"/>
              </a:solidFill>
              <a:latin typeface="Oswald"/>
              <a:ea typeface="Oswald"/>
              <a:cs typeface="Oswald"/>
              <a:sym typeface="Oswald"/>
            </a:endParaRPr>
          </a:p>
        </p:txBody>
      </p:sp>
      <p:sp>
        <p:nvSpPr>
          <p:cNvPr id="467" name="Google Shape;467;p26"/>
          <p:cNvSpPr/>
          <p:nvPr/>
        </p:nvSpPr>
        <p:spPr>
          <a:xfrm>
            <a:off x="2948163" y="1475753"/>
            <a:ext cx="1005900" cy="274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Model Training Pipeline</a:t>
            </a:r>
            <a:endParaRPr sz="800">
              <a:solidFill>
                <a:srgbClr val="202124"/>
              </a:solidFill>
              <a:latin typeface="Oswald"/>
              <a:ea typeface="Oswald"/>
              <a:cs typeface="Oswald"/>
              <a:sym typeface="Oswald"/>
            </a:endParaRPr>
          </a:p>
        </p:txBody>
      </p:sp>
      <p:sp>
        <p:nvSpPr>
          <p:cNvPr id="468" name="Google Shape;468;p26"/>
          <p:cNvSpPr/>
          <p:nvPr/>
        </p:nvSpPr>
        <p:spPr>
          <a:xfrm>
            <a:off x="4336413" y="1475765"/>
            <a:ext cx="1005900" cy="274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REST API</a:t>
            </a:r>
            <a:endParaRPr sz="800">
              <a:solidFill>
                <a:srgbClr val="202124"/>
              </a:solidFill>
              <a:latin typeface="Oswald"/>
              <a:ea typeface="Oswald"/>
              <a:cs typeface="Oswald"/>
              <a:sym typeface="Oswald"/>
            </a:endParaRPr>
          </a:p>
        </p:txBody>
      </p:sp>
      <p:sp>
        <p:nvSpPr>
          <p:cNvPr id="461" name="Google Shape;461;p26"/>
          <p:cNvSpPr/>
          <p:nvPr/>
        </p:nvSpPr>
        <p:spPr>
          <a:xfrm>
            <a:off x="5949375" y="3108341"/>
            <a:ext cx="1005900" cy="457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Model Training Pipeline</a:t>
            </a:r>
            <a:endParaRPr sz="800">
              <a:solidFill>
                <a:srgbClr val="202124"/>
              </a:solidFill>
              <a:latin typeface="Oswald"/>
              <a:ea typeface="Oswald"/>
              <a:cs typeface="Oswald"/>
              <a:sym typeface="Oswald"/>
            </a:endParaRPr>
          </a:p>
        </p:txBody>
      </p:sp>
      <p:cxnSp>
        <p:nvCxnSpPr>
          <p:cNvPr id="469" name="Google Shape;469;p26"/>
          <p:cNvCxnSpPr>
            <a:stCxn id="461" idx="1"/>
            <a:endCxn id="444" idx="3"/>
          </p:cNvCxnSpPr>
          <p:nvPr/>
        </p:nvCxnSpPr>
        <p:spPr>
          <a:xfrm flipH="1">
            <a:off x="5379675" y="3336941"/>
            <a:ext cx="569700" cy="3900"/>
          </a:xfrm>
          <a:prstGeom prst="straightConnector1">
            <a:avLst/>
          </a:prstGeom>
          <a:noFill/>
          <a:ln cap="flat" cmpd="sng" w="19050">
            <a:solidFill>
              <a:srgbClr val="666666"/>
            </a:solidFill>
            <a:prstDash val="solid"/>
            <a:round/>
            <a:headEnd len="med" w="med" type="none"/>
            <a:tailEnd len="med" w="med" type="stealth"/>
          </a:ln>
        </p:spPr>
      </p:cxnSp>
      <p:sp>
        <p:nvSpPr>
          <p:cNvPr id="465" name="Google Shape;465;p26"/>
          <p:cNvSpPr/>
          <p:nvPr/>
        </p:nvSpPr>
        <p:spPr>
          <a:xfrm>
            <a:off x="30938" y="2419353"/>
            <a:ext cx="1005900" cy="274200"/>
          </a:xfrm>
          <a:prstGeom prst="roundRect">
            <a:avLst>
              <a:gd fmla="val 6109"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Data Repository</a:t>
            </a:r>
            <a:endParaRPr sz="800">
              <a:solidFill>
                <a:srgbClr val="202124"/>
              </a:solidFill>
              <a:latin typeface="Oswald"/>
              <a:ea typeface="Oswald"/>
              <a:cs typeface="Oswald"/>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27"/>
          <p:cNvSpPr txBox="1"/>
          <p:nvPr/>
        </p:nvSpPr>
        <p:spPr>
          <a:xfrm>
            <a:off x="148500" y="63575"/>
            <a:ext cx="73314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2300">
                <a:solidFill>
                  <a:srgbClr val="FF6A4C"/>
                </a:solidFill>
                <a:latin typeface="Sofia Sans Black"/>
                <a:ea typeface="Sofia Sans Black"/>
                <a:cs typeface="Sofia Sans Black"/>
                <a:sym typeface="Sofia Sans Black"/>
              </a:rPr>
              <a:t>DEMONSTRATION</a:t>
            </a:r>
            <a:endParaRPr b="1" sz="2300">
              <a:solidFill>
                <a:srgbClr val="FF6A4C"/>
              </a:solidFill>
              <a:latin typeface="Sofia Sans"/>
              <a:ea typeface="Sofia Sans"/>
              <a:cs typeface="Sofia Sans"/>
              <a:sym typeface="Sofia Sans"/>
            </a:endParaRPr>
          </a:p>
        </p:txBody>
      </p:sp>
      <p:sp>
        <p:nvSpPr>
          <p:cNvPr id="475" name="Google Shape;475;p27"/>
          <p:cNvSpPr/>
          <p:nvPr/>
        </p:nvSpPr>
        <p:spPr>
          <a:xfrm>
            <a:off x="0" y="114575"/>
            <a:ext cx="148500" cy="421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7"/>
          <p:cNvSpPr txBox="1"/>
          <p:nvPr/>
        </p:nvSpPr>
        <p:spPr>
          <a:xfrm>
            <a:off x="529800" y="801725"/>
            <a:ext cx="8084400" cy="41175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rgbClr val="1E1E21"/>
              </a:buClr>
              <a:buSzPts val="1400"/>
              <a:buFont typeface="Sofia Sans SemiBold"/>
              <a:buAutoNum type="arabicPeriod"/>
            </a:pPr>
            <a:r>
              <a:rPr lang="en">
                <a:solidFill>
                  <a:srgbClr val="1E1E21"/>
                </a:solidFill>
                <a:latin typeface="Sofia Sans SemiBold"/>
                <a:ea typeface="Sofia Sans SemiBold"/>
                <a:cs typeface="Sofia Sans SemiBold"/>
                <a:sym typeface="Sofia Sans SemiBold"/>
              </a:rPr>
              <a:t>ML model prototype in notebook</a:t>
            </a:r>
            <a:endParaRPr>
              <a:solidFill>
                <a:srgbClr val="1E1E21"/>
              </a:solidFill>
              <a:latin typeface="Sofia Sans SemiBold"/>
              <a:ea typeface="Sofia Sans SemiBold"/>
              <a:cs typeface="Sofia Sans SemiBold"/>
              <a:sym typeface="Sofia Sans SemiBold"/>
            </a:endParaRPr>
          </a:p>
          <a:p>
            <a:pPr indent="-317500" lvl="0" marL="457200" rtl="0" algn="l">
              <a:lnSpc>
                <a:spcPct val="115000"/>
              </a:lnSpc>
              <a:spcBef>
                <a:spcPts val="0"/>
              </a:spcBef>
              <a:spcAft>
                <a:spcPts val="0"/>
              </a:spcAft>
              <a:buClr>
                <a:srgbClr val="1E1E21"/>
              </a:buClr>
              <a:buSzPts val="1400"/>
              <a:buFont typeface="Sofia Sans SemiBold"/>
              <a:buAutoNum type="arabicPeriod"/>
            </a:pPr>
            <a:r>
              <a:rPr lang="en">
                <a:solidFill>
                  <a:srgbClr val="1E1E21"/>
                </a:solidFill>
                <a:latin typeface="Sofia Sans SemiBold"/>
                <a:ea typeface="Sofia Sans SemiBold"/>
                <a:cs typeface="Sofia Sans SemiBold"/>
                <a:sym typeface="Sofia Sans SemiBold"/>
              </a:rPr>
              <a:t>Kedro architecture overview</a:t>
            </a:r>
            <a:endParaRPr>
              <a:solidFill>
                <a:srgbClr val="1E1E21"/>
              </a:solidFill>
              <a:latin typeface="Sofia Sans SemiBold"/>
              <a:ea typeface="Sofia Sans SemiBold"/>
              <a:cs typeface="Sofia Sans SemiBold"/>
              <a:sym typeface="Sofia Sans SemiBold"/>
            </a:endParaRPr>
          </a:p>
          <a:p>
            <a:pPr indent="-317500" lvl="0" marL="457200" rtl="0" algn="l">
              <a:lnSpc>
                <a:spcPct val="115000"/>
              </a:lnSpc>
              <a:spcBef>
                <a:spcPts val="0"/>
              </a:spcBef>
              <a:spcAft>
                <a:spcPts val="0"/>
              </a:spcAft>
              <a:buClr>
                <a:srgbClr val="1E1E21"/>
              </a:buClr>
              <a:buSzPts val="1400"/>
              <a:buFont typeface="Sofia Sans SemiBold"/>
              <a:buAutoNum type="arabicPeriod"/>
            </a:pPr>
            <a:r>
              <a:rPr lang="en">
                <a:solidFill>
                  <a:srgbClr val="1E1E21"/>
                </a:solidFill>
                <a:latin typeface="Sofia Sans SemiBold"/>
                <a:ea typeface="Sofia Sans SemiBold"/>
                <a:cs typeface="Sofia Sans SemiBold"/>
                <a:sym typeface="Sofia Sans SemiBold"/>
              </a:rPr>
              <a:t>Development</a:t>
            </a:r>
            <a:r>
              <a:rPr lang="en">
                <a:solidFill>
                  <a:srgbClr val="1E1E21"/>
                </a:solidFill>
                <a:latin typeface="Sofia Sans SemiBold"/>
                <a:ea typeface="Sofia Sans SemiBold"/>
                <a:cs typeface="Sofia Sans SemiBold"/>
                <a:sym typeface="Sofia Sans SemiBold"/>
              </a:rPr>
              <a:t> setup </a:t>
            </a:r>
            <a:endParaRPr>
              <a:solidFill>
                <a:srgbClr val="1E1E21"/>
              </a:solidFill>
              <a:latin typeface="Sofia Sans SemiBold"/>
              <a:ea typeface="Sofia Sans SemiBold"/>
              <a:cs typeface="Sofia Sans SemiBold"/>
              <a:sym typeface="Sofia Sans SemiBold"/>
            </a:endParaRPr>
          </a:p>
          <a:p>
            <a:pPr indent="-317500" lvl="0" marL="457200" rtl="0" algn="l">
              <a:lnSpc>
                <a:spcPct val="115000"/>
              </a:lnSpc>
              <a:spcBef>
                <a:spcPts val="0"/>
              </a:spcBef>
              <a:spcAft>
                <a:spcPts val="0"/>
              </a:spcAft>
              <a:buClr>
                <a:srgbClr val="1E1E21"/>
              </a:buClr>
              <a:buSzPts val="1400"/>
              <a:buFont typeface="Sofia Sans SemiBold"/>
              <a:buAutoNum type="arabicPeriod"/>
            </a:pPr>
            <a:r>
              <a:rPr lang="en">
                <a:solidFill>
                  <a:srgbClr val="1E1E21"/>
                </a:solidFill>
                <a:latin typeface="Sofia Sans SemiBold"/>
                <a:ea typeface="Sofia Sans SemiBold"/>
                <a:cs typeface="Sofia Sans SemiBold"/>
                <a:sym typeface="Sofia Sans SemiBold"/>
              </a:rPr>
              <a:t>Productionized model training pipeline</a:t>
            </a:r>
            <a:endParaRPr>
              <a:solidFill>
                <a:srgbClr val="1E1E21"/>
              </a:solidFill>
              <a:latin typeface="Sofia Sans SemiBold"/>
              <a:ea typeface="Sofia Sans SemiBold"/>
              <a:cs typeface="Sofia Sans SemiBold"/>
              <a:sym typeface="Sofia Sans SemiBold"/>
            </a:endParaRPr>
          </a:p>
          <a:p>
            <a:pPr indent="-317500" lvl="0" marL="457200" rtl="0" algn="l">
              <a:lnSpc>
                <a:spcPct val="115000"/>
              </a:lnSpc>
              <a:spcBef>
                <a:spcPts val="0"/>
              </a:spcBef>
              <a:spcAft>
                <a:spcPts val="0"/>
              </a:spcAft>
              <a:buClr>
                <a:srgbClr val="1E1E21"/>
              </a:buClr>
              <a:buSzPts val="1400"/>
              <a:buFont typeface="Sofia Sans SemiBold"/>
              <a:buAutoNum type="arabicPeriod"/>
            </a:pPr>
            <a:r>
              <a:rPr lang="en">
                <a:solidFill>
                  <a:srgbClr val="1E1E21"/>
                </a:solidFill>
                <a:latin typeface="Sofia Sans SemiBold"/>
                <a:ea typeface="Sofia Sans SemiBold"/>
                <a:cs typeface="Sofia Sans SemiBold"/>
                <a:sym typeface="Sofia Sans SemiBold"/>
              </a:rPr>
              <a:t>Train a model and show logs and artifacts</a:t>
            </a:r>
            <a:endParaRPr>
              <a:solidFill>
                <a:srgbClr val="1E1E21"/>
              </a:solidFill>
              <a:latin typeface="Sofia Sans SemiBold"/>
              <a:ea typeface="Sofia Sans SemiBold"/>
              <a:cs typeface="Sofia Sans SemiBold"/>
              <a:sym typeface="Sofia Sans SemiBold"/>
            </a:endParaRPr>
          </a:p>
          <a:p>
            <a:pPr indent="-317500" lvl="0" marL="457200" rtl="0" algn="l">
              <a:lnSpc>
                <a:spcPct val="115000"/>
              </a:lnSpc>
              <a:spcBef>
                <a:spcPts val="0"/>
              </a:spcBef>
              <a:spcAft>
                <a:spcPts val="0"/>
              </a:spcAft>
              <a:buClr>
                <a:srgbClr val="1E1E21"/>
              </a:buClr>
              <a:buSzPts val="1400"/>
              <a:buFont typeface="Sofia Sans SemiBold"/>
              <a:buAutoNum type="arabicPeriod"/>
            </a:pPr>
            <a:r>
              <a:rPr lang="en">
                <a:solidFill>
                  <a:srgbClr val="1E1E21"/>
                </a:solidFill>
                <a:latin typeface="Sofia Sans SemiBold"/>
                <a:ea typeface="Sofia Sans SemiBold"/>
                <a:cs typeface="Sofia Sans SemiBold"/>
                <a:sym typeface="Sofia Sans SemiBold"/>
              </a:rPr>
              <a:t>Productionized model inference pipeline</a:t>
            </a:r>
            <a:endParaRPr>
              <a:solidFill>
                <a:srgbClr val="1E1E21"/>
              </a:solidFill>
              <a:latin typeface="Sofia Sans SemiBold"/>
              <a:ea typeface="Sofia Sans SemiBold"/>
              <a:cs typeface="Sofia Sans SemiBold"/>
              <a:sym typeface="Sofia Sans SemiBold"/>
            </a:endParaRPr>
          </a:p>
          <a:p>
            <a:pPr indent="-317500" lvl="0" marL="457200" rtl="0" algn="l">
              <a:lnSpc>
                <a:spcPct val="115000"/>
              </a:lnSpc>
              <a:spcBef>
                <a:spcPts val="0"/>
              </a:spcBef>
              <a:spcAft>
                <a:spcPts val="0"/>
              </a:spcAft>
              <a:buClr>
                <a:srgbClr val="1E1E21"/>
              </a:buClr>
              <a:buSzPts val="1400"/>
              <a:buFont typeface="Sofia Sans SemiBold"/>
              <a:buAutoNum type="arabicPeriod"/>
            </a:pPr>
            <a:r>
              <a:rPr lang="en">
                <a:solidFill>
                  <a:srgbClr val="1E1E21"/>
                </a:solidFill>
                <a:latin typeface="Sofia Sans SemiBold"/>
                <a:ea typeface="Sofia Sans SemiBold"/>
                <a:cs typeface="Sofia Sans SemiBold"/>
                <a:sym typeface="Sofia Sans SemiBold"/>
              </a:rPr>
              <a:t>Make a prediction and show logs</a:t>
            </a:r>
            <a:endParaRPr>
              <a:solidFill>
                <a:srgbClr val="1E1E21"/>
              </a:solidFill>
              <a:latin typeface="Sofia Sans SemiBold"/>
              <a:ea typeface="Sofia Sans SemiBold"/>
              <a:cs typeface="Sofia Sans SemiBold"/>
              <a:sym typeface="Sofia Sans SemiBold"/>
            </a:endParaRPr>
          </a:p>
          <a:p>
            <a:pPr indent="-317500" lvl="0" marL="457200" rtl="0" algn="l">
              <a:lnSpc>
                <a:spcPct val="115000"/>
              </a:lnSpc>
              <a:spcBef>
                <a:spcPts val="0"/>
              </a:spcBef>
              <a:spcAft>
                <a:spcPts val="0"/>
              </a:spcAft>
              <a:buClr>
                <a:srgbClr val="1E1E21"/>
              </a:buClr>
              <a:buSzPts val="1400"/>
              <a:buFont typeface="Sofia Sans SemiBold"/>
              <a:buAutoNum type="arabicPeriod"/>
            </a:pPr>
            <a:r>
              <a:rPr lang="en">
                <a:solidFill>
                  <a:srgbClr val="1E1E21"/>
                </a:solidFill>
                <a:latin typeface="Sofia Sans SemiBold"/>
                <a:ea typeface="Sofia Sans SemiBold"/>
                <a:cs typeface="Sofia Sans SemiBold"/>
                <a:sym typeface="Sofia Sans SemiBold"/>
              </a:rPr>
              <a:t>REST API to serve online predictions</a:t>
            </a:r>
            <a:endParaRPr>
              <a:solidFill>
                <a:srgbClr val="1E1E21"/>
              </a:solidFill>
              <a:latin typeface="Sofia Sans SemiBold"/>
              <a:ea typeface="Sofia Sans SemiBold"/>
              <a:cs typeface="Sofia Sans SemiBold"/>
              <a:sym typeface="Sofia Sans SemiBold"/>
            </a:endParaRPr>
          </a:p>
          <a:p>
            <a:pPr indent="-317500" lvl="0" marL="457200" rtl="0" algn="l">
              <a:lnSpc>
                <a:spcPct val="115000"/>
              </a:lnSpc>
              <a:spcBef>
                <a:spcPts val="0"/>
              </a:spcBef>
              <a:spcAft>
                <a:spcPts val="0"/>
              </a:spcAft>
              <a:buClr>
                <a:srgbClr val="1E1E21"/>
              </a:buClr>
              <a:buSzPts val="1400"/>
              <a:buFont typeface="Sofia Sans SemiBold"/>
              <a:buAutoNum type="arabicPeriod"/>
            </a:pPr>
            <a:r>
              <a:rPr lang="en">
                <a:solidFill>
                  <a:srgbClr val="1E1E21"/>
                </a:solidFill>
                <a:latin typeface="Sofia Sans SemiBold"/>
                <a:ea typeface="Sofia Sans SemiBold"/>
                <a:cs typeface="Sofia Sans SemiBold"/>
                <a:sym typeface="Sofia Sans SemiBold"/>
              </a:rPr>
              <a:t>Show the prediction service running locally</a:t>
            </a:r>
            <a:endParaRPr>
              <a:solidFill>
                <a:srgbClr val="1E1E21"/>
              </a:solidFill>
              <a:latin typeface="Sofia Sans SemiBold"/>
              <a:ea typeface="Sofia Sans SemiBold"/>
              <a:cs typeface="Sofia Sans SemiBold"/>
              <a:sym typeface="Sofia Sans SemiBold"/>
            </a:endParaRPr>
          </a:p>
          <a:p>
            <a:pPr indent="-317500" lvl="0" marL="457200" rtl="0" algn="l">
              <a:lnSpc>
                <a:spcPct val="115000"/>
              </a:lnSpc>
              <a:spcBef>
                <a:spcPts val="0"/>
              </a:spcBef>
              <a:spcAft>
                <a:spcPts val="0"/>
              </a:spcAft>
              <a:buClr>
                <a:srgbClr val="1E1E21"/>
              </a:buClr>
              <a:buSzPts val="1400"/>
              <a:buFont typeface="Sofia Sans SemiBold"/>
              <a:buAutoNum type="arabicPeriod"/>
            </a:pPr>
            <a:r>
              <a:rPr lang="en">
                <a:solidFill>
                  <a:srgbClr val="1E1E21"/>
                </a:solidFill>
                <a:latin typeface="Sofia Sans SemiBold"/>
                <a:ea typeface="Sofia Sans SemiBold"/>
                <a:cs typeface="Sofia Sans SemiBold"/>
                <a:sym typeface="Sofia Sans SemiBold"/>
              </a:rPr>
              <a:t>Show and run data, code and model tests</a:t>
            </a:r>
            <a:endParaRPr>
              <a:solidFill>
                <a:srgbClr val="1E1E21"/>
              </a:solidFill>
              <a:latin typeface="Sofia Sans SemiBold"/>
              <a:ea typeface="Sofia Sans SemiBold"/>
              <a:cs typeface="Sofia Sans SemiBold"/>
              <a:sym typeface="Sofia Sans SemiBold"/>
            </a:endParaRPr>
          </a:p>
          <a:p>
            <a:pPr indent="-317500" lvl="0" marL="457200" rtl="0" algn="l">
              <a:lnSpc>
                <a:spcPct val="115000"/>
              </a:lnSpc>
              <a:spcBef>
                <a:spcPts val="0"/>
              </a:spcBef>
              <a:spcAft>
                <a:spcPts val="0"/>
              </a:spcAft>
              <a:buClr>
                <a:srgbClr val="1E1E21"/>
              </a:buClr>
              <a:buSzPts val="1400"/>
              <a:buFont typeface="Sofia Sans SemiBold"/>
              <a:buAutoNum type="arabicPeriod"/>
            </a:pPr>
            <a:r>
              <a:rPr lang="en">
                <a:solidFill>
                  <a:srgbClr val="1E1E21"/>
                </a:solidFill>
                <a:latin typeface="Sofia Sans SemiBold"/>
                <a:ea typeface="Sofia Sans SemiBold"/>
                <a:cs typeface="Sofia Sans SemiBold"/>
                <a:sym typeface="Sofia Sans SemiBold"/>
              </a:rPr>
              <a:t>GitHub Actions workflow to check PRs</a:t>
            </a:r>
            <a:endParaRPr>
              <a:solidFill>
                <a:srgbClr val="1E1E21"/>
              </a:solidFill>
              <a:latin typeface="Sofia Sans SemiBold"/>
              <a:ea typeface="Sofia Sans SemiBold"/>
              <a:cs typeface="Sofia Sans SemiBold"/>
              <a:sym typeface="Sofia Sans SemiBold"/>
            </a:endParaRPr>
          </a:p>
          <a:p>
            <a:pPr indent="-317500" lvl="0" marL="457200" rtl="0" algn="l">
              <a:lnSpc>
                <a:spcPct val="115000"/>
              </a:lnSpc>
              <a:spcBef>
                <a:spcPts val="0"/>
              </a:spcBef>
              <a:spcAft>
                <a:spcPts val="0"/>
              </a:spcAft>
              <a:buClr>
                <a:srgbClr val="1E1E21"/>
              </a:buClr>
              <a:buSzPts val="1400"/>
              <a:buFont typeface="Sofia Sans SemiBold"/>
              <a:buAutoNum type="arabicPeriod"/>
            </a:pPr>
            <a:r>
              <a:rPr lang="en">
                <a:solidFill>
                  <a:srgbClr val="1E1E21"/>
                </a:solidFill>
                <a:latin typeface="Sofia Sans SemiBold"/>
                <a:ea typeface="Sofia Sans SemiBold"/>
                <a:cs typeface="Sofia Sans SemiBold"/>
                <a:sym typeface="Sofia Sans SemiBold"/>
              </a:rPr>
              <a:t>Create a PR to show the workflow running</a:t>
            </a:r>
            <a:endParaRPr>
              <a:solidFill>
                <a:srgbClr val="1E1E21"/>
              </a:solidFill>
              <a:latin typeface="Sofia Sans SemiBold"/>
              <a:ea typeface="Sofia Sans SemiBold"/>
              <a:cs typeface="Sofia Sans SemiBold"/>
              <a:sym typeface="Sofia Sans SemiBold"/>
            </a:endParaRPr>
          </a:p>
          <a:p>
            <a:pPr indent="-317500" lvl="0" marL="457200" rtl="0" algn="l">
              <a:lnSpc>
                <a:spcPct val="115000"/>
              </a:lnSpc>
              <a:spcBef>
                <a:spcPts val="0"/>
              </a:spcBef>
              <a:spcAft>
                <a:spcPts val="0"/>
              </a:spcAft>
              <a:buClr>
                <a:srgbClr val="1E1E21"/>
              </a:buClr>
              <a:buSzPts val="1400"/>
              <a:buFont typeface="Sofia Sans SemiBold"/>
              <a:buAutoNum type="arabicPeriod"/>
            </a:pPr>
            <a:r>
              <a:rPr lang="en">
                <a:solidFill>
                  <a:srgbClr val="1E1E21"/>
                </a:solidFill>
                <a:latin typeface="Sofia Sans SemiBold"/>
                <a:ea typeface="Sofia Sans SemiBold"/>
                <a:cs typeface="Sofia Sans SemiBold"/>
                <a:sym typeface="Sofia Sans SemiBold"/>
              </a:rPr>
              <a:t>GitHub Actions workflow for deployment</a:t>
            </a:r>
            <a:endParaRPr>
              <a:solidFill>
                <a:srgbClr val="1E1E21"/>
              </a:solidFill>
              <a:latin typeface="Sofia Sans SemiBold"/>
              <a:ea typeface="Sofia Sans SemiBold"/>
              <a:cs typeface="Sofia Sans SemiBold"/>
              <a:sym typeface="Sofia Sans SemiBold"/>
            </a:endParaRPr>
          </a:p>
          <a:p>
            <a:pPr indent="-317500" lvl="0" marL="457200" rtl="0" algn="l">
              <a:lnSpc>
                <a:spcPct val="115000"/>
              </a:lnSpc>
              <a:spcBef>
                <a:spcPts val="0"/>
              </a:spcBef>
              <a:spcAft>
                <a:spcPts val="0"/>
              </a:spcAft>
              <a:buClr>
                <a:srgbClr val="1E1E21"/>
              </a:buClr>
              <a:buSzPts val="1400"/>
              <a:buFont typeface="Sofia Sans SemiBold"/>
              <a:buAutoNum type="arabicPeriod"/>
            </a:pPr>
            <a:r>
              <a:rPr lang="en">
                <a:solidFill>
                  <a:srgbClr val="1E1E21"/>
                </a:solidFill>
                <a:latin typeface="Sofia Sans SemiBold"/>
                <a:ea typeface="Sofia Sans SemiBold"/>
                <a:cs typeface="Sofia Sans SemiBold"/>
                <a:sym typeface="Sofia Sans SemiBold"/>
              </a:rPr>
              <a:t>Merge the PR to show the workflow running</a:t>
            </a:r>
            <a:endParaRPr>
              <a:solidFill>
                <a:srgbClr val="1E1E21"/>
              </a:solidFill>
              <a:latin typeface="Sofia Sans SemiBold"/>
              <a:ea typeface="Sofia Sans SemiBold"/>
              <a:cs typeface="Sofia Sans SemiBold"/>
              <a:sym typeface="Sofia Sans SemiBold"/>
            </a:endParaRPr>
          </a:p>
          <a:p>
            <a:pPr indent="-317500" lvl="0" marL="457200" rtl="0" algn="l">
              <a:lnSpc>
                <a:spcPct val="115000"/>
              </a:lnSpc>
              <a:spcBef>
                <a:spcPts val="0"/>
              </a:spcBef>
              <a:spcAft>
                <a:spcPts val="0"/>
              </a:spcAft>
              <a:buClr>
                <a:srgbClr val="1E1E21"/>
              </a:buClr>
              <a:buSzPts val="1400"/>
              <a:buFont typeface="Sofia Sans SemiBold"/>
              <a:buAutoNum type="arabicPeriod"/>
            </a:pPr>
            <a:r>
              <a:rPr lang="en">
                <a:solidFill>
                  <a:srgbClr val="1E1E21"/>
                </a:solidFill>
                <a:latin typeface="Sofia Sans SemiBold"/>
                <a:ea typeface="Sofia Sans SemiBold"/>
                <a:cs typeface="Sofia Sans SemiBold"/>
                <a:sym typeface="Sofia Sans SemiBold"/>
              </a:rPr>
              <a:t>Dockerfile to package the prediction service</a:t>
            </a:r>
            <a:endParaRPr>
              <a:solidFill>
                <a:srgbClr val="1E1E21"/>
              </a:solidFill>
              <a:latin typeface="Sofia Sans SemiBold"/>
              <a:ea typeface="Sofia Sans SemiBold"/>
              <a:cs typeface="Sofia Sans SemiBold"/>
              <a:sym typeface="Sofia Sans SemiBold"/>
            </a:endParaRPr>
          </a:p>
          <a:p>
            <a:pPr indent="-317500" lvl="0" marL="457200" rtl="0" algn="l">
              <a:lnSpc>
                <a:spcPct val="115000"/>
              </a:lnSpc>
              <a:spcBef>
                <a:spcPts val="0"/>
              </a:spcBef>
              <a:spcAft>
                <a:spcPts val="0"/>
              </a:spcAft>
              <a:buClr>
                <a:srgbClr val="1E1E21"/>
              </a:buClr>
              <a:buSzPts val="1400"/>
              <a:buFont typeface="Sofia Sans SemiBold"/>
              <a:buAutoNum type="arabicPeriod"/>
            </a:pPr>
            <a:r>
              <a:rPr lang="en">
                <a:solidFill>
                  <a:srgbClr val="1E1E21"/>
                </a:solidFill>
                <a:latin typeface="Sofia Sans SemiBold"/>
                <a:ea typeface="Sofia Sans SemiBold"/>
                <a:cs typeface="Sofia Sans SemiBold"/>
                <a:sym typeface="Sofia Sans SemiBold"/>
              </a:rPr>
              <a:t>Train the model and serve prediction using the container</a:t>
            </a:r>
            <a:endParaRPr>
              <a:solidFill>
                <a:srgbClr val="1E1E21"/>
              </a:solidFill>
              <a:latin typeface="Sofia Sans SemiBold"/>
              <a:ea typeface="Sofia Sans SemiBold"/>
              <a:cs typeface="Sofia Sans SemiBold"/>
              <a:sym typeface="Sofia Sans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28"/>
          <p:cNvSpPr/>
          <p:nvPr/>
        </p:nvSpPr>
        <p:spPr>
          <a:xfrm flipH="1" rot="10800000">
            <a:off x="-1125" y="0"/>
            <a:ext cx="6783000" cy="5143500"/>
          </a:xfrm>
          <a:prstGeom prst="diagStripe">
            <a:avLst>
              <a:gd fmla="val 19262" name="adj"/>
            </a:avLst>
          </a:prstGeom>
          <a:solidFill>
            <a:srgbClr val="FF6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8"/>
          <p:cNvSpPr txBox="1"/>
          <p:nvPr/>
        </p:nvSpPr>
        <p:spPr>
          <a:xfrm>
            <a:off x="4368277" y="1284275"/>
            <a:ext cx="3994800" cy="7470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None/>
            </a:pPr>
            <a:r>
              <a:rPr lang="en" sz="5000">
                <a:latin typeface="Sofia Sans"/>
                <a:ea typeface="Sofia Sans"/>
                <a:cs typeface="Sofia Sans"/>
                <a:sym typeface="Sofia Sans"/>
              </a:rPr>
              <a:t>THANK YOU</a:t>
            </a:r>
            <a:endParaRPr b="1" sz="5000">
              <a:solidFill>
                <a:schemeClr val="dk1"/>
              </a:solidFill>
              <a:latin typeface="Sofia Sans"/>
              <a:ea typeface="Sofia Sans"/>
              <a:cs typeface="Sofia Sans"/>
              <a:sym typeface="Sofia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pic>
        <p:nvPicPr>
          <p:cNvPr id="72" name="Google Shape;72;p18"/>
          <p:cNvPicPr preferRelativeResize="0"/>
          <p:nvPr/>
        </p:nvPicPr>
        <p:blipFill>
          <a:blip r:embed="rId3">
            <a:alphaModFix/>
          </a:blip>
          <a:stretch>
            <a:fillRect/>
          </a:stretch>
        </p:blipFill>
        <p:spPr>
          <a:xfrm>
            <a:off x="4360020" y="4722867"/>
            <a:ext cx="320040" cy="320040"/>
          </a:xfrm>
          <a:prstGeom prst="rect">
            <a:avLst/>
          </a:prstGeom>
          <a:noFill/>
          <a:ln>
            <a:noFill/>
          </a:ln>
        </p:spPr>
      </p:pic>
      <p:sp>
        <p:nvSpPr>
          <p:cNvPr id="73" name="Google Shape;73;p18"/>
          <p:cNvSpPr txBox="1"/>
          <p:nvPr/>
        </p:nvSpPr>
        <p:spPr>
          <a:xfrm>
            <a:off x="1988925" y="4348800"/>
            <a:ext cx="11430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solidFill>
                  <a:schemeClr val="dk1"/>
                </a:solidFill>
                <a:latin typeface="Oswald"/>
                <a:ea typeface="Oswald"/>
                <a:cs typeface="Oswald"/>
                <a:sym typeface="Oswald"/>
              </a:rPr>
              <a:t>AI PROJECT</a:t>
            </a:r>
            <a:endParaRPr b="1" sz="600">
              <a:solidFill>
                <a:schemeClr val="dk1"/>
              </a:solidFill>
              <a:latin typeface="Oswald"/>
              <a:ea typeface="Oswald"/>
              <a:cs typeface="Oswald"/>
              <a:sym typeface="Oswald"/>
            </a:endParaRPr>
          </a:p>
          <a:p>
            <a:pPr indent="0" lvl="0" marL="0" rtl="0" algn="ctr">
              <a:spcBef>
                <a:spcPts val="0"/>
              </a:spcBef>
              <a:spcAft>
                <a:spcPts val="0"/>
              </a:spcAft>
              <a:buNone/>
            </a:pPr>
            <a:r>
              <a:rPr lang="en" sz="600">
                <a:solidFill>
                  <a:schemeClr val="dk1"/>
                </a:solidFill>
                <a:latin typeface="Oswald"/>
                <a:ea typeface="Oswald"/>
                <a:cs typeface="Oswald"/>
                <a:sym typeface="Oswald"/>
              </a:rPr>
              <a:t>Big Data, Recommender Systems</a:t>
            </a:r>
            <a:endParaRPr b="1" sz="600">
              <a:solidFill>
                <a:schemeClr val="dk1"/>
              </a:solidFill>
              <a:latin typeface="Oswald"/>
              <a:ea typeface="Oswald"/>
              <a:cs typeface="Oswald"/>
              <a:sym typeface="Oswald"/>
            </a:endParaRPr>
          </a:p>
        </p:txBody>
      </p:sp>
      <p:sp>
        <p:nvSpPr>
          <p:cNvPr id="74" name="Google Shape;74;p18"/>
          <p:cNvSpPr txBox="1"/>
          <p:nvPr/>
        </p:nvSpPr>
        <p:spPr>
          <a:xfrm>
            <a:off x="148500" y="63575"/>
            <a:ext cx="7331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300">
                <a:solidFill>
                  <a:srgbClr val="FF6A4C"/>
                </a:solidFill>
                <a:latin typeface="Sofia Sans Black"/>
                <a:ea typeface="Sofia Sans Black"/>
                <a:cs typeface="Sofia Sans Black"/>
                <a:sym typeface="Sofia Sans Black"/>
              </a:rPr>
              <a:t>PROFESSIONAL TRAJECTORY</a:t>
            </a:r>
            <a:r>
              <a:rPr b="1" lang="en" sz="2300">
                <a:solidFill>
                  <a:srgbClr val="FF6A4C"/>
                </a:solidFill>
                <a:latin typeface="Sofia Sans"/>
                <a:ea typeface="Sofia Sans"/>
                <a:cs typeface="Sofia Sans"/>
                <a:sym typeface="Sofia Sans"/>
              </a:rPr>
              <a:t> OF LUIS RODRIGUES</a:t>
            </a:r>
            <a:endParaRPr b="1" sz="2300">
              <a:solidFill>
                <a:srgbClr val="FF6A4C"/>
              </a:solidFill>
              <a:latin typeface="Sofia Sans"/>
              <a:ea typeface="Sofia Sans"/>
              <a:cs typeface="Sofia Sans"/>
              <a:sym typeface="Sofia Sans"/>
            </a:endParaRPr>
          </a:p>
          <a:p>
            <a:pPr indent="0" lvl="0" marL="0" rtl="0" algn="l">
              <a:spcBef>
                <a:spcPts val="0"/>
              </a:spcBef>
              <a:spcAft>
                <a:spcPts val="0"/>
              </a:spcAft>
              <a:buNone/>
            </a:pPr>
            <a:r>
              <a:t/>
            </a:r>
            <a:endParaRPr sz="1300">
              <a:solidFill>
                <a:srgbClr val="FF6A4C"/>
              </a:solidFill>
              <a:latin typeface="Sofia Sans"/>
              <a:ea typeface="Sofia Sans"/>
              <a:cs typeface="Sofia Sans"/>
              <a:sym typeface="Sofia Sans"/>
            </a:endParaRPr>
          </a:p>
        </p:txBody>
      </p:sp>
      <p:sp>
        <p:nvSpPr>
          <p:cNvPr id="75" name="Google Shape;75;p18"/>
          <p:cNvSpPr/>
          <p:nvPr/>
        </p:nvSpPr>
        <p:spPr>
          <a:xfrm>
            <a:off x="0" y="114575"/>
            <a:ext cx="148500" cy="421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6" name="Google Shape;76;p18"/>
          <p:cNvCxnSpPr/>
          <p:nvPr/>
        </p:nvCxnSpPr>
        <p:spPr>
          <a:xfrm flipH="1" rot="10800000">
            <a:off x="747725" y="1600175"/>
            <a:ext cx="8046600" cy="1071600"/>
          </a:xfrm>
          <a:prstGeom prst="curvedConnector3">
            <a:avLst>
              <a:gd fmla="val 60587" name="adj1"/>
            </a:avLst>
          </a:prstGeom>
          <a:noFill/>
          <a:ln cap="flat" cmpd="sng" w="9525">
            <a:solidFill>
              <a:srgbClr val="B7B7B7"/>
            </a:solidFill>
            <a:prstDash val="solid"/>
            <a:round/>
            <a:headEnd len="med" w="med" type="none"/>
            <a:tailEnd len="med" w="med" type="triangle"/>
          </a:ln>
        </p:spPr>
      </p:cxnSp>
      <p:pic>
        <p:nvPicPr>
          <p:cNvPr id="77" name="Google Shape;77;p18"/>
          <p:cNvPicPr preferRelativeResize="0"/>
          <p:nvPr/>
        </p:nvPicPr>
        <p:blipFill rotWithShape="1">
          <a:blip r:embed="rId4">
            <a:alphaModFix/>
          </a:blip>
          <a:srcRect b="10" l="11128" r="11105" t="0"/>
          <a:stretch/>
        </p:blipFill>
        <p:spPr>
          <a:xfrm>
            <a:off x="7474251" y="1149847"/>
            <a:ext cx="426650" cy="305650"/>
          </a:xfrm>
          <a:prstGeom prst="rect">
            <a:avLst/>
          </a:prstGeom>
          <a:noFill/>
          <a:ln>
            <a:noFill/>
          </a:ln>
        </p:spPr>
      </p:pic>
      <p:cxnSp>
        <p:nvCxnSpPr>
          <p:cNvPr id="78" name="Google Shape;78;p18"/>
          <p:cNvCxnSpPr/>
          <p:nvPr/>
        </p:nvCxnSpPr>
        <p:spPr>
          <a:xfrm>
            <a:off x="25" y="2144722"/>
            <a:ext cx="9140700" cy="0"/>
          </a:xfrm>
          <a:prstGeom prst="straightConnector1">
            <a:avLst/>
          </a:prstGeom>
          <a:noFill/>
          <a:ln cap="flat" cmpd="sng" w="9525">
            <a:solidFill>
              <a:srgbClr val="FF6A4C"/>
            </a:solidFill>
            <a:prstDash val="solid"/>
            <a:round/>
            <a:headEnd len="med" w="med" type="none"/>
            <a:tailEnd len="med" w="med" type="none"/>
          </a:ln>
        </p:spPr>
      </p:cxnSp>
      <p:sp>
        <p:nvSpPr>
          <p:cNvPr id="79" name="Google Shape;79;p18"/>
          <p:cNvSpPr/>
          <p:nvPr/>
        </p:nvSpPr>
        <p:spPr>
          <a:xfrm>
            <a:off x="8139826" y="2082172"/>
            <a:ext cx="125100" cy="125100"/>
          </a:xfrm>
          <a:prstGeom prst="ellipse">
            <a:avLst/>
          </a:prstGeom>
          <a:solidFill>
            <a:srgbClr val="FF6A4C"/>
          </a:solidFill>
          <a:ln cap="flat" cmpd="sng" w="9525">
            <a:solidFill>
              <a:srgbClr val="FF6A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8"/>
          <p:cNvSpPr/>
          <p:nvPr/>
        </p:nvSpPr>
        <p:spPr>
          <a:xfrm>
            <a:off x="667859" y="2082172"/>
            <a:ext cx="125100" cy="125100"/>
          </a:xfrm>
          <a:prstGeom prst="ellipse">
            <a:avLst/>
          </a:prstGeom>
          <a:solidFill>
            <a:srgbClr val="FF6A4C"/>
          </a:solidFill>
          <a:ln cap="flat" cmpd="sng" w="9525">
            <a:solidFill>
              <a:srgbClr val="FF6A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8"/>
          <p:cNvSpPr txBox="1"/>
          <p:nvPr/>
        </p:nvSpPr>
        <p:spPr>
          <a:xfrm>
            <a:off x="7934626" y="2245298"/>
            <a:ext cx="5355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swald SemiBold"/>
                <a:ea typeface="Oswald SemiBold"/>
                <a:cs typeface="Oswald SemiBold"/>
                <a:sym typeface="Oswald SemiBold"/>
              </a:rPr>
              <a:t>2022</a:t>
            </a:r>
            <a:endParaRPr sz="1000">
              <a:solidFill>
                <a:schemeClr val="dk1"/>
              </a:solidFill>
              <a:latin typeface="Oswald SemiBold"/>
              <a:ea typeface="Oswald SemiBold"/>
              <a:cs typeface="Oswald SemiBold"/>
              <a:sym typeface="Oswald SemiBold"/>
            </a:endParaRPr>
          </a:p>
        </p:txBody>
      </p:sp>
      <p:sp>
        <p:nvSpPr>
          <p:cNvPr id="82" name="Google Shape;82;p18"/>
          <p:cNvSpPr/>
          <p:nvPr/>
        </p:nvSpPr>
        <p:spPr>
          <a:xfrm>
            <a:off x="2425976" y="2082172"/>
            <a:ext cx="125100" cy="125100"/>
          </a:xfrm>
          <a:prstGeom prst="ellipse">
            <a:avLst/>
          </a:prstGeom>
          <a:solidFill>
            <a:srgbClr val="FF6A4C"/>
          </a:solidFill>
          <a:ln cap="flat" cmpd="sng" w="9525">
            <a:solidFill>
              <a:srgbClr val="FF6A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8"/>
          <p:cNvSpPr/>
          <p:nvPr/>
        </p:nvSpPr>
        <p:spPr>
          <a:xfrm>
            <a:off x="3305034" y="2082172"/>
            <a:ext cx="125100" cy="125100"/>
          </a:xfrm>
          <a:prstGeom prst="ellipse">
            <a:avLst/>
          </a:prstGeom>
          <a:solidFill>
            <a:srgbClr val="FF6A4C"/>
          </a:solidFill>
          <a:ln cap="flat" cmpd="sng" w="9525">
            <a:solidFill>
              <a:srgbClr val="FF6A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8"/>
          <p:cNvSpPr txBox="1"/>
          <p:nvPr/>
        </p:nvSpPr>
        <p:spPr>
          <a:xfrm>
            <a:off x="462651" y="1716210"/>
            <a:ext cx="5355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swald SemiBold"/>
                <a:ea typeface="Oswald SemiBold"/>
                <a:cs typeface="Oswald SemiBold"/>
                <a:sym typeface="Oswald SemiBold"/>
              </a:rPr>
              <a:t>2005</a:t>
            </a:r>
            <a:endParaRPr sz="1000">
              <a:solidFill>
                <a:schemeClr val="dk1"/>
              </a:solidFill>
              <a:latin typeface="Oswald SemiBold"/>
              <a:ea typeface="Oswald SemiBold"/>
              <a:cs typeface="Oswald SemiBold"/>
              <a:sym typeface="Oswald SemiBold"/>
            </a:endParaRPr>
          </a:p>
        </p:txBody>
      </p:sp>
      <p:sp>
        <p:nvSpPr>
          <p:cNvPr id="85" name="Google Shape;85;p18"/>
          <p:cNvSpPr txBox="1"/>
          <p:nvPr/>
        </p:nvSpPr>
        <p:spPr>
          <a:xfrm>
            <a:off x="2220776" y="1716210"/>
            <a:ext cx="5355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swald SemiBold"/>
                <a:ea typeface="Oswald SemiBold"/>
                <a:cs typeface="Oswald SemiBold"/>
                <a:sym typeface="Oswald SemiBold"/>
              </a:rPr>
              <a:t>2009</a:t>
            </a:r>
            <a:endParaRPr sz="1000">
              <a:solidFill>
                <a:schemeClr val="dk1"/>
              </a:solidFill>
              <a:latin typeface="Oswald SemiBold"/>
              <a:ea typeface="Oswald SemiBold"/>
              <a:cs typeface="Oswald SemiBold"/>
              <a:sym typeface="Oswald SemiBold"/>
            </a:endParaRPr>
          </a:p>
        </p:txBody>
      </p:sp>
      <p:sp>
        <p:nvSpPr>
          <p:cNvPr id="86" name="Google Shape;86;p18"/>
          <p:cNvSpPr txBox="1"/>
          <p:nvPr/>
        </p:nvSpPr>
        <p:spPr>
          <a:xfrm>
            <a:off x="3099826" y="2245298"/>
            <a:ext cx="5355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swald SemiBold"/>
                <a:ea typeface="Oswald SemiBold"/>
                <a:cs typeface="Oswald SemiBold"/>
                <a:sym typeface="Oswald SemiBold"/>
              </a:rPr>
              <a:t>2011</a:t>
            </a:r>
            <a:endParaRPr sz="1000">
              <a:solidFill>
                <a:schemeClr val="dk1"/>
              </a:solidFill>
              <a:latin typeface="Oswald SemiBold"/>
              <a:ea typeface="Oswald SemiBold"/>
              <a:cs typeface="Oswald SemiBold"/>
              <a:sym typeface="Oswald SemiBold"/>
            </a:endParaRPr>
          </a:p>
        </p:txBody>
      </p:sp>
      <p:sp>
        <p:nvSpPr>
          <p:cNvPr id="87" name="Google Shape;87;p18"/>
          <p:cNvSpPr/>
          <p:nvPr/>
        </p:nvSpPr>
        <p:spPr>
          <a:xfrm>
            <a:off x="3744555" y="2082172"/>
            <a:ext cx="125100" cy="125100"/>
          </a:xfrm>
          <a:prstGeom prst="ellipse">
            <a:avLst/>
          </a:prstGeom>
          <a:solidFill>
            <a:srgbClr val="FF6A4C"/>
          </a:solidFill>
          <a:ln cap="flat" cmpd="sng" w="9525">
            <a:solidFill>
              <a:srgbClr val="FF6A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8"/>
          <p:cNvSpPr/>
          <p:nvPr/>
        </p:nvSpPr>
        <p:spPr>
          <a:xfrm>
            <a:off x="2865505" y="2082172"/>
            <a:ext cx="125100" cy="125100"/>
          </a:xfrm>
          <a:prstGeom prst="ellipse">
            <a:avLst/>
          </a:prstGeom>
          <a:solidFill>
            <a:srgbClr val="FF6A4C"/>
          </a:solidFill>
          <a:ln cap="flat" cmpd="sng" w="9525">
            <a:solidFill>
              <a:srgbClr val="FF6A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8"/>
          <p:cNvSpPr txBox="1"/>
          <p:nvPr/>
        </p:nvSpPr>
        <p:spPr>
          <a:xfrm>
            <a:off x="3539363" y="1716210"/>
            <a:ext cx="5355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swald SemiBold"/>
                <a:ea typeface="Oswald SemiBold"/>
                <a:cs typeface="Oswald SemiBold"/>
                <a:sym typeface="Oswald SemiBold"/>
              </a:rPr>
              <a:t>2012</a:t>
            </a:r>
            <a:endParaRPr sz="1000">
              <a:solidFill>
                <a:schemeClr val="dk1"/>
              </a:solidFill>
              <a:latin typeface="Oswald SemiBold"/>
              <a:ea typeface="Oswald SemiBold"/>
              <a:cs typeface="Oswald SemiBold"/>
              <a:sym typeface="Oswald SemiBold"/>
            </a:endParaRPr>
          </a:p>
        </p:txBody>
      </p:sp>
      <p:sp>
        <p:nvSpPr>
          <p:cNvPr id="90" name="Google Shape;90;p18"/>
          <p:cNvSpPr txBox="1"/>
          <p:nvPr/>
        </p:nvSpPr>
        <p:spPr>
          <a:xfrm>
            <a:off x="5297476" y="2245298"/>
            <a:ext cx="5355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swald SemiBold"/>
                <a:ea typeface="Oswald SemiBold"/>
                <a:cs typeface="Oswald SemiBold"/>
                <a:sym typeface="Oswald SemiBold"/>
              </a:rPr>
              <a:t>2016</a:t>
            </a:r>
            <a:endParaRPr sz="1000">
              <a:solidFill>
                <a:schemeClr val="dk1"/>
              </a:solidFill>
              <a:latin typeface="Oswald SemiBold"/>
              <a:ea typeface="Oswald SemiBold"/>
              <a:cs typeface="Oswald SemiBold"/>
              <a:sym typeface="Oswald SemiBold"/>
            </a:endParaRPr>
          </a:p>
        </p:txBody>
      </p:sp>
      <p:sp>
        <p:nvSpPr>
          <p:cNvPr id="91" name="Google Shape;91;p18"/>
          <p:cNvSpPr/>
          <p:nvPr/>
        </p:nvSpPr>
        <p:spPr>
          <a:xfrm>
            <a:off x="5502684" y="2082172"/>
            <a:ext cx="125100" cy="125100"/>
          </a:xfrm>
          <a:prstGeom prst="ellipse">
            <a:avLst/>
          </a:prstGeom>
          <a:solidFill>
            <a:srgbClr val="FF6A4C"/>
          </a:solidFill>
          <a:ln cap="flat" cmpd="sng" w="9525">
            <a:solidFill>
              <a:srgbClr val="FF6A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p:nvPr/>
        </p:nvSpPr>
        <p:spPr>
          <a:xfrm>
            <a:off x="6381730" y="2082172"/>
            <a:ext cx="125100" cy="125100"/>
          </a:xfrm>
          <a:prstGeom prst="ellipse">
            <a:avLst/>
          </a:prstGeom>
          <a:solidFill>
            <a:srgbClr val="FF6A4C"/>
          </a:solidFill>
          <a:ln cap="flat" cmpd="sng" w="9525">
            <a:solidFill>
              <a:srgbClr val="FF6A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8"/>
          <p:cNvSpPr txBox="1"/>
          <p:nvPr/>
        </p:nvSpPr>
        <p:spPr>
          <a:xfrm>
            <a:off x="6176526" y="2245298"/>
            <a:ext cx="5355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swald SemiBold"/>
                <a:ea typeface="Oswald SemiBold"/>
                <a:cs typeface="Oswald SemiBold"/>
                <a:sym typeface="Oswald SemiBold"/>
              </a:rPr>
              <a:t>2018</a:t>
            </a:r>
            <a:endParaRPr sz="1000">
              <a:solidFill>
                <a:schemeClr val="dk1"/>
              </a:solidFill>
              <a:latin typeface="Oswald SemiBold"/>
              <a:ea typeface="Oswald SemiBold"/>
              <a:cs typeface="Oswald SemiBold"/>
              <a:sym typeface="Oswald SemiBold"/>
            </a:endParaRPr>
          </a:p>
        </p:txBody>
      </p:sp>
      <p:sp>
        <p:nvSpPr>
          <p:cNvPr id="94" name="Google Shape;94;p18"/>
          <p:cNvSpPr/>
          <p:nvPr/>
        </p:nvSpPr>
        <p:spPr>
          <a:xfrm>
            <a:off x="7260792" y="2082172"/>
            <a:ext cx="125100" cy="125100"/>
          </a:xfrm>
          <a:prstGeom prst="ellipse">
            <a:avLst/>
          </a:prstGeom>
          <a:solidFill>
            <a:srgbClr val="FF6A4C"/>
          </a:solidFill>
          <a:ln cap="flat" cmpd="sng" w="9525">
            <a:solidFill>
              <a:srgbClr val="FF6A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8"/>
          <p:cNvSpPr txBox="1"/>
          <p:nvPr/>
        </p:nvSpPr>
        <p:spPr>
          <a:xfrm>
            <a:off x="7055576" y="2245298"/>
            <a:ext cx="5355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swald SemiBold"/>
                <a:ea typeface="Oswald SemiBold"/>
                <a:cs typeface="Oswald SemiBold"/>
                <a:sym typeface="Oswald SemiBold"/>
              </a:rPr>
              <a:t>2020</a:t>
            </a:r>
            <a:endParaRPr sz="1000">
              <a:solidFill>
                <a:schemeClr val="dk1"/>
              </a:solidFill>
              <a:latin typeface="Oswald SemiBold"/>
              <a:ea typeface="Oswald SemiBold"/>
              <a:cs typeface="Oswald SemiBold"/>
              <a:sym typeface="Oswald SemiBold"/>
            </a:endParaRPr>
          </a:p>
        </p:txBody>
      </p:sp>
      <p:sp>
        <p:nvSpPr>
          <p:cNvPr id="96" name="Google Shape;96;p18"/>
          <p:cNvSpPr txBox="1"/>
          <p:nvPr/>
        </p:nvSpPr>
        <p:spPr>
          <a:xfrm>
            <a:off x="2664276" y="2245298"/>
            <a:ext cx="5355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swald SemiBold"/>
                <a:ea typeface="Oswald SemiBold"/>
                <a:cs typeface="Oswald SemiBold"/>
                <a:sym typeface="Oswald SemiBold"/>
              </a:rPr>
              <a:t>2010</a:t>
            </a:r>
            <a:endParaRPr sz="1000">
              <a:solidFill>
                <a:schemeClr val="dk1"/>
              </a:solidFill>
              <a:latin typeface="Oswald SemiBold"/>
              <a:ea typeface="Oswald SemiBold"/>
              <a:cs typeface="Oswald SemiBold"/>
              <a:sym typeface="Oswald SemiBold"/>
            </a:endParaRPr>
          </a:p>
        </p:txBody>
      </p:sp>
      <p:sp>
        <p:nvSpPr>
          <p:cNvPr id="97" name="Google Shape;97;p18"/>
          <p:cNvSpPr/>
          <p:nvPr/>
        </p:nvSpPr>
        <p:spPr>
          <a:xfrm>
            <a:off x="4623617" y="2082172"/>
            <a:ext cx="125100" cy="125100"/>
          </a:xfrm>
          <a:prstGeom prst="ellipse">
            <a:avLst/>
          </a:prstGeom>
          <a:solidFill>
            <a:srgbClr val="FF6A4C"/>
          </a:solidFill>
          <a:ln cap="flat" cmpd="sng" w="9525">
            <a:solidFill>
              <a:srgbClr val="FF6A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8"/>
          <p:cNvSpPr txBox="1"/>
          <p:nvPr/>
        </p:nvSpPr>
        <p:spPr>
          <a:xfrm>
            <a:off x="4420401" y="2245298"/>
            <a:ext cx="5355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swald SemiBold"/>
                <a:ea typeface="Oswald SemiBold"/>
                <a:cs typeface="Oswald SemiBold"/>
                <a:sym typeface="Oswald SemiBold"/>
              </a:rPr>
              <a:t>2014</a:t>
            </a:r>
            <a:endParaRPr sz="1000">
              <a:solidFill>
                <a:schemeClr val="dk1"/>
              </a:solidFill>
              <a:latin typeface="Oswald SemiBold"/>
              <a:ea typeface="Oswald SemiBold"/>
              <a:cs typeface="Oswald SemiBold"/>
              <a:sym typeface="Oswald SemiBold"/>
            </a:endParaRPr>
          </a:p>
        </p:txBody>
      </p:sp>
      <p:cxnSp>
        <p:nvCxnSpPr>
          <p:cNvPr id="99" name="Google Shape;99;p18"/>
          <p:cNvCxnSpPr/>
          <p:nvPr/>
        </p:nvCxnSpPr>
        <p:spPr>
          <a:xfrm>
            <a:off x="3806605" y="2207272"/>
            <a:ext cx="3000" cy="485700"/>
          </a:xfrm>
          <a:prstGeom prst="straightConnector1">
            <a:avLst/>
          </a:prstGeom>
          <a:noFill/>
          <a:ln cap="flat" cmpd="sng" w="9525">
            <a:solidFill>
              <a:schemeClr val="accent4"/>
            </a:solidFill>
            <a:prstDash val="dot"/>
            <a:round/>
            <a:headEnd len="med" w="med" type="none"/>
            <a:tailEnd len="med" w="med" type="none"/>
          </a:ln>
        </p:spPr>
      </p:cxnSp>
      <p:cxnSp>
        <p:nvCxnSpPr>
          <p:cNvPr id="100" name="Google Shape;100;p18"/>
          <p:cNvCxnSpPr/>
          <p:nvPr/>
        </p:nvCxnSpPr>
        <p:spPr>
          <a:xfrm>
            <a:off x="2487030" y="2207272"/>
            <a:ext cx="3000" cy="485700"/>
          </a:xfrm>
          <a:prstGeom prst="straightConnector1">
            <a:avLst/>
          </a:prstGeom>
          <a:noFill/>
          <a:ln cap="flat" cmpd="sng" w="9525">
            <a:solidFill>
              <a:schemeClr val="accent4"/>
            </a:solidFill>
            <a:prstDash val="dot"/>
            <a:round/>
            <a:headEnd len="med" w="med" type="none"/>
            <a:tailEnd len="med" w="med" type="none"/>
          </a:ln>
        </p:spPr>
      </p:cxnSp>
      <p:cxnSp>
        <p:nvCxnSpPr>
          <p:cNvPr id="101" name="Google Shape;101;p18"/>
          <p:cNvCxnSpPr/>
          <p:nvPr/>
        </p:nvCxnSpPr>
        <p:spPr>
          <a:xfrm>
            <a:off x="728917" y="2207272"/>
            <a:ext cx="3000" cy="485700"/>
          </a:xfrm>
          <a:prstGeom prst="straightConnector1">
            <a:avLst/>
          </a:prstGeom>
          <a:noFill/>
          <a:ln cap="flat" cmpd="sng" w="9525">
            <a:solidFill>
              <a:schemeClr val="accent4"/>
            </a:solidFill>
            <a:prstDash val="dot"/>
            <a:round/>
            <a:headEnd len="med" w="med" type="none"/>
            <a:tailEnd len="med" w="med" type="none"/>
          </a:ln>
        </p:spPr>
      </p:cxnSp>
      <p:sp>
        <p:nvSpPr>
          <p:cNvPr id="102" name="Google Shape;102;p18"/>
          <p:cNvSpPr txBox="1"/>
          <p:nvPr/>
        </p:nvSpPr>
        <p:spPr>
          <a:xfrm>
            <a:off x="2743399" y="2963383"/>
            <a:ext cx="9957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solidFill>
                  <a:schemeClr val="dk1"/>
                </a:solidFill>
                <a:latin typeface="Oswald"/>
                <a:ea typeface="Oswald"/>
                <a:cs typeface="Oswald"/>
                <a:sym typeface="Oswald"/>
              </a:rPr>
              <a:t>MASTER’S DEGREE</a:t>
            </a:r>
            <a:endParaRPr b="1" sz="600">
              <a:solidFill>
                <a:schemeClr val="dk1"/>
              </a:solidFill>
              <a:latin typeface="Oswald"/>
              <a:ea typeface="Oswald"/>
              <a:cs typeface="Oswald"/>
              <a:sym typeface="Oswald"/>
            </a:endParaRPr>
          </a:p>
          <a:p>
            <a:pPr indent="0" lvl="0" marL="0" rtl="0" algn="ctr">
              <a:spcBef>
                <a:spcPts val="0"/>
              </a:spcBef>
              <a:spcAft>
                <a:spcPts val="0"/>
              </a:spcAft>
              <a:buNone/>
            </a:pPr>
            <a:r>
              <a:rPr b="1" lang="en" sz="600">
                <a:solidFill>
                  <a:schemeClr val="dk1"/>
                </a:solidFill>
                <a:latin typeface="Oswald"/>
                <a:ea typeface="Oswald"/>
                <a:cs typeface="Oswald"/>
                <a:sym typeface="Oswald"/>
              </a:rPr>
              <a:t>MECHANICAL ENG. </a:t>
            </a:r>
            <a:endParaRPr b="1" sz="600">
              <a:solidFill>
                <a:schemeClr val="dk1"/>
              </a:solidFill>
              <a:latin typeface="Oswald"/>
              <a:ea typeface="Oswald"/>
              <a:cs typeface="Oswald"/>
              <a:sym typeface="Oswald"/>
            </a:endParaRPr>
          </a:p>
        </p:txBody>
      </p:sp>
      <p:sp>
        <p:nvSpPr>
          <p:cNvPr id="103" name="Google Shape;103;p18"/>
          <p:cNvSpPr/>
          <p:nvPr/>
        </p:nvSpPr>
        <p:spPr>
          <a:xfrm>
            <a:off x="2487026" y="2681297"/>
            <a:ext cx="1338300" cy="73800"/>
          </a:xfrm>
          <a:prstGeom prst="rect">
            <a:avLst/>
          </a:prstGeom>
          <a:solidFill>
            <a:srgbClr val="6FA8D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Poppins"/>
              <a:ea typeface="Poppins"/>
              <a:cs typeface="Poppins"/>
              <a:sym typeface="Poppins"/>
            </a:endParaRPr>
          </a:p>
        </p:txBody>
      </p:sp>
      <p:sp>
        <p:nvSpPr>
          <p:cNvPr id="104" name="Google Shape;104;p18"/>
          <p:cNvSpPr/>
          <p:nvPr/>
        </p:nvSpPr>
        <p:spPr>
          <a:xfrm>
            <a:off x="728917" y="2681297"/>
            <a:ext cx="1758000" cy="73800"/>
          </a:xfrm>
          <a:prstGeom prst="rect">
            <a:avLst/>
          </a:prstGeom>
          <a:solidFill>
            <a:srgbClr val="9FC5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Poppins"/>
              <a:ea typeface="Poppins"/>
              <a:cs typeface="Poppins"/>
              <a:sym typeface="Poppins"/>
            </a:endParaRPr>
          </a:p>
        </p:txBody>
      </p:sp>
      <p:sp>
        <p:nvSpPr>
          <p:cNvPr id="105" name="Google Shape;105;p18"/>
          <p:cNvSpPr/>
          <p:nvPr/>
        </p:nvSpPr>
        <p:spPr>
          <a:xfrm>
            <a:off x="3806601" y="2681297"/>
            <a:ext cx="1758000" cy="73800"/>
          </a:xfrm>
          <a:prstGeom prst="rect">
            <a:avLst/>
          </a:prstGeom>
          <a:solidFill>
            <a:srgbClr val="3D85C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Poppins"/>
              <a:ea typeface="Poppins"/>
              <a:cs typeface="Poppins"/>
              <a:sym typeface="Poppins"/>
            </a:endParaRPr>
          </a:p>
        </p:txBody>
      </p:sp>
      <p:cxnSp>
        <p:nvCxnSpPr>
          <p:cNvPr id="106" name="Google Shape;106;p18"/>
          <p:cNvCxnSpPr/>
          <p:nvPr/>
        </p:nvCxnSpPr>
        <p:spPr>
          <a:xfrm>
            <a:off x="4686655" y="1596472"/>
            <a:ext cx="3000" cy="485700"/>
          </a:xfrm>
          <a:prstGeom prst="straightConnector1">
            <a:avLst/>
          </a:prstGeom>
          <a:noFill/>
          <a:ln cap="flat" cmpd="sng" w="9525">
            <a:solidFill>
              <a:schemeClr val="accent4"/>
            </a:solidFill>
            <a:prstDash val="dot"/>
            <a:round/>
            <a:headEnd len="med" w="med" type="none"/>
            <a:tailEnd len="med" w="med" type="none"/>
          </a:ln>
        </p:spPr>
      </p:cxnSp>
      <p:cxnSp>
        <p:nvCxnSpPr>
          <p:cNvPr id="107" name="Google Shape;107;p18"/>
          <p:cNvCxnSpPr/>
          <p:nvPr/>
        </p:nvCxnSpPr>
        <p:spPr>
          <a:xfrm>
            <a:off x="5563730" y="1596472"/>
            <a:ext cx="3000" cy="485700"/>
          </a:xfrm>
          <a:prstGeom prst="straightConnector1">
            <a:avLst/>
          </a:prstGeom>
          <a:noFill/>
          <a:ln cap="flat" cmpd="sng" w="9525">
            <a:solidFill>
              <a:schemeClr val="accent4"/>
            </a:solidFill>
            <a:prstDash val="dot"/>
            <a:round/>
            <a:headEnd len="med" w="med" type="none"/>
            <a:tailEnd len="med" w="med" type="none"/>
          </a:ln>
        </p:spPr>
      </p:cxnSp>
      <p:cxnSp>
        <p:nvCxnSpPr>
          <p:cNvPr id="108" name="Google Shape;108;p18"/>
          <p:cNvCxnSpPr/>
          <p:nvPr/>
        </p:nvCxnSpPr>
        <p:spPr>
          <a:xfrm>
            <a:off x="6442792" y="1596472"/>
            <a:ext cx="3000" cy="485700"/>
          </a:xfrm>
          <a:prstGeom prst="straightConnector1">
            <a:avLst/>
          </a:prstGeom>
          <a:noFill/>
          <a:ln cap="flat" cmpd="sng" w="9525">
            <a:solidFill>
              <a:schemeClr val="accent4"/>
            </a:solidFill>
            <a:prstDash val="dot"/>
            <a:round/>
            <a:headEnd len="med" w="med" type="none"/>
            <a:tailEnd len="med" w="med" type="none"/>
          </a:ln>
        </p:spPr>
      </p:cxnSp>
      <p:cxnSp>
        <p:nvCxnSpPr>
          <p:cNvPr id="109" name="Google Shape;109;p18"/>
          <p:cNvCxnSpPr/>
          <p:nvPr/>
        </p:nvCxnSpPr>
        <p:spPr>
          <a:xfrm>
            <a:off x="7321855" y="1596472"/>
            <a:ext cx="3000" cy="485700"/>
          </a:xfrm>
          <a:prstGeom prst="straightConnector1">
            <a:avLst/>
          </a:prstGeom>
          <a:noFill/>
          <a:ln cap="flat" cmpd="sng" w="9525">
            <a:solidFill>
              <a:schemeClr val="accent4"/>
            </a:solidFill>
            <a:prstDash val="dot"/>
            <a:round/>
            <a:headEnd len="med" w="med" type="none"/>
            <a:tailEnd len="med" w="med" type="none"/>
          </a:ln>
        </p:spPr>
      </p:cxnSp>
      <p:sp>
        <p:nvSpPr>
          <p:cNvPr id="110" name="Google Shape;110;p18"/>
          <p:cNvSpPr/>
          <p:nvPr/>
        </p:nvSpPr>
        <p:spPr>
          <a:xfrm>
            <a:off x="5563730" y="1502985"/>
            <a:ext cx="879000" cy="73800"/>
          </a:xfrm>
          <a:prstGeom prst="rect">
            <a:avLst/>
          </a:prstGeom>
          <a:solidFill>
            <a:srgbClr val="B4A7D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Poppins"/>
              <a:ea typeface="Poppins"/>
              <a:cs typeface="Poppins"/>
              <a:sym typeface="Poppins"/>
            </a:endParaRPr>
          </a:p>
        </p:txBody>
      </p:sp>
      <p:sp>
        <p:nvSpPr>
          <p:cNvPr id="111" name="Google Shape;111;p18"/>
          <p:cNvSpPr/>
          <p:nvPr/>
        </p:nvSpPr>
        <p:spPr>
          <a:xfrm>
            <a:off x="6444330" y="1502985"/>
            <a:ext cx="879000" cy="73800"/>
          </a:xfrm>
          <a:prstGeom prst="rect">
            <a:avLst/>
          </a:prstGeom>
          <a:solidFill>
            <a:srgbClr val="8E7CC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Poppins"/>
              <a:ea typeface="Poppins"/>
              <a:cs typeface="Poppins"/>
              <a:sym typeface="Poppins"/>
            </a:endParaRPr>
          </a:p>
        </p:txBody>
      </p:sp>
      <p:sp>
        <p:nvSpPr>
          <p:cNvPr id="112" name="Google Shape;112;p18"/>
          <p:cNvSpPr/>
          <p:nvPr/>
        </p:nvSpPr>
        <p:spPr>
          <a:xfrm>
            <a:off x="7323374" y="1503000"/>
            <a:ext cx="1022400" cy="73800"/>
          </a:xfrm>
          <a:prstGeom prst="rect">
            <a:avLst/>
          </a:prstGeom>
          <a:solidFill>
            <a:srgbClr val="674E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Poppins"/>
              <a:ea typeface="Poppins"/>
              <a:cs typeface="Poppins"/>
              <a:sym typeface="Poppins"/>
            </a:endParaRPr>
          </a:p>
        </p:txBody>
      </p:sp>
      <p:pic>
        <p:nvPicPr>
          <p:cNvPr id="113" name="Google Shape;113;p18"/>
          <p:cNvPicPr preferRelativeResize="0"/>
          <p:nvPr/>
        </p:nvPicPr>
        <p:blipFill rotWithShape="1">
          <a:blip r:embed="rId5">
            <a:alphaModFix/>
          </a:blip>
          <a:srcRect b="28515" l="0" r="0" t="28776"/>
          <a:stretch/>
        </p:blipFill>
        <p:spPr>
          <a:xfrm>
            <a:off x="5671451" y="1146008"/>
            <a:ext cx="640080" cy="275235"/>
          </a:xfrm>
          <a:prstGeom prst="rect">
            <a:avLst/>
          </a:prstGeom>
          <a:noFill/>
          <a:ln>
            <a:noFill/>
          </a:ln>
        </p:spPr>
      </p:pic>
      <p:pic>
        <p:nvPicPr>
          <p:cNvPr id="114" name="Google Shape;114;p18"/>
          <p:cNvPicPr preferRelativeResize="0"/>
          <p:nvPr/>
        </p:nvPicPr>
        <p:blipFill rotWithShape="1">
          <a:blip r:embed="rId6">
            <a:alphaModFix/>
          </a:blip>
          <a:srcRect b="39042" l="4694" r="24182" t="0"/>
          <a:stretch/>
        </p:blipFill>
        <p:spPr>
          <a:xfrm>
            <a:off x="6518063" y="1140972"/>
            <a:ext cx="731520" cy="285293"/>
          </a:xfrm>
          <a:prstGeom prst="rect">
            <a:avLst/>
          </a:prstGeom>
          <a:noFill/>
          <a:ln>
            <a:noFill/>
          </a:ln>
        </p:spPr>
      </p:pic>
      <p:cxnSp>
        <p:nvCxnSpPr>
          <p:cNvPr id="115" name="Google Shape;115;p18"/>
          <p:cNvCxnSpPr/>
          <p:nvPr/>
        </p:nvCxnSpPr>
        <p:spPr>
          <a:xfrm>
            <a:off x="2926555" y="1596472"/>
            <a:ext cx="3000" cy="485700"/>
          </a:xfrm>
          <a:prstGeom prst="straightConnector1">
            <a:avLst/>
          </a:prstGeom>
          <a:noFill/>
          <a:ln cap="flat" cmpd="sng" w="9525">
            <a:solidFill>
              <a:schemeClr val="accent4"/>
            </a:solidFill>
            <a:prstDash val="dot"/>
            <a:round/>
            <a:headEnd len="med" w="med" type="none"/>
            <a:tailEnd len="med" w="med" type="none"/>
          </a:ln>
        </p:spPr>
      </p:cxnSp>
      <p:cxnSp>
        <p:nvCxnSpPr>
          <p:cNvPr id="116" name="Google Shape;116;p18"/>
          <p:cNvCxnSpPr/>
          <p:nvPr/>
        </p:nvCxnSpPr>
        <p:spPr>
          <a:xfrm>
            <a:off x="3366080" y="1596472"/>
            <a:ext cx="3000" cy="485700"/>
          </a:xfrm>
          <a:prstGeom prst="straightConnector1">
            <a:avLst/>
          </a:prstGeom>
          <a:noFill/>
          <a:ln cap="flat" cmpd="sng" w="9525">
            <a:solidFill>
              <a:schemeClr val="accent4"/>
            </a:solidFill>
            <a:prstDash val="dot"/>
            <a:round/>
            <a:headEnd len="med" w="med" type="none"/>
            <a:tailEnd len="med" w="med" type="none"/>
          </a:ln>
        </p:spPr>
      </p:cxnSp>
      <p:grpSp>
        <p:nvGrpSpPr>
          <p:cNvPr id="117" name="Google Shape;117;p18"/>
          <p:cNvGrpSpPr/>
          <p:nvPr/>
        </p:nvGrpSpPr>
        <p:grpSpPr>
          <a:xfrm>
            <a:off x="1060844" y="2826064"/>
            <a:ext cx="1097268" cy="186536"/>
            <a:chOff x="5560425" y="962425"/>
            <a:chExt cx="1264425" cy="212141"/>
          </a:xfrm>
        </p:grpSpPr>
        <p:pic>
          <p:nvPicPr>
            <p:cNvPr id="118" name="Google Shape;118;p18"/>
            <p:cNvPicPr preferRelativeResize="0"/>
            <p:nvPr/>
          </p:nvPicPr>
          <p:blipFill rotWithShape="1">
            <a:blip r:embed="rId7">
              <a:alphaModFix/>
            </a:blip>
            <a:srcRect b="40438" l="14068" r="13859" t="3545"/>
            <a:stretch/>
          </p:blipFill>
          <p:spPr>
            <a:xfrm>
              <a:off x="5560425" y="962425"/>
              <a:ext cx="365760" cy="212141"/>
            </a:xfrm>
            <a:prstGeom prst="rect">
              <a:avLst/>
            </a:prstGeom>
            <a:noFill/>
            <a:ln>
              <a:noFill/>
            </a:ln>
          </p:spPr>
        </p:pic>
        <p:pic>
          <p:nvPicPr>
            <p:cNvPr id="119" name="Google Shape;119;p18"/>
            <p:cNvPicPr preferRelativeResize="0"/>
            <p:nvPr/>
          </p:nvPicPr>
          <p:blipFill rotWithShape="1">
            <a:blip r:embed="rId7">
              <a:alphaModFix/>
            </a:blip>
            <a:srcRect b="25200" l="14068" r="13859" t="58224"/>
            <a:stretch/>
          </p:blipFill>
          <p:spPr>
            <a:xfrm>
              <a:off x="5910450" y="995976"/>
              <a:ext cx="914400" cy="156100"/>
            </a:xfrm>
            <a:prstGeom prst="rect">
              <a:avLst/>
            </a:prstGeom>
            <a:noFill/>
            <a:ln>
              <a:noFill/>
            </a:ln>
          </p:spPr>
        </p:pic>
      </p:grpSp>
      <p:grpSp>
        <p:nvGrpSpPr>
          <p:cNvPr id="120" name="Google Shape;120;p18"/>
          <p:cNvGrpSpPr/>
          <p:nvPr/>
        </p:nvGrpSpPr>
        <p:grpSpPr>
          <a:xfrm>
            <a:off x="2607544" y="2826064"/>
            <a:ext cx="1097268" cy="186536"/>
            <a:chOff x="5560425" y="962425"/>
            <a:chExt cx="1264425" cy="212141"/>
          </a:xfrm>
        </p:grpSpPr>
        <p:pic>
          <p:nvPicPr>
            <p:cNvPr id="121" name="Google Shape;121;p18"/>
            <p:cNvPicPr preferRelativeResize="0"/>
            <p:nvPr/>
          </p:nvPicPr>
          <p:blipFill rotWithShape="1">
            <a:blip r:embed="rId7">
              <a:alphaModFix/>
            </a:blip>
            <a:srcRect b="40438" l="14068" r="13859" t="3545"/>
            <a:stretch/>
          </p:blipFill>
          <p:spPr>
            <a:xfrm>
              <a:off x="5560425" y="962425"/>
              <a:ext cx="365760" cy="212141"/>
            </a:xfrm>
            <a:prstGeom prst="rect">
              <a:avLst/>
            </a:prstGeom>
            <a:noFill/>
            <a:ln>
              <a:noFill/>
            </a:ln>
          </p:spPr>
        </p:pic>
        <p:pic>
          <p:nvPicPr>
            <p:cNvPr id="122" name="Google Shape;122;p18"/>
            <p:cNvPicPr preferRelativeResize="0"/>
            <p:nvPr/>
          </p:nvPicPr>
          <p:blipFill rotWithShape="1">
            <a:blip r:embed="rId7">
              <a:alphaModFix/>
            </a:blip>
            <a:srcRect b="25200" l="14068" r="13859" t="58224"/>
            <a:stretch/>
          </p:blipFill>
          <p:spPr>
            <a:xfrm>
              <a:off x="5910450" y="995976"/>
              <a:ext cx="914400" cy="156100"/>
            </a:xfrm>
            <a:prstGeom prst="rect">
              <a:avLst/>
            </a:prstGeom>
            <a:noFill/>
            <a:ln>
              <a:noFill/>
            </a:ln>
          </p:spPr>
        </p:pic>
      </p:grpSp>
      <p:grpSp>
        <p:nvGrpSpPr>
          <p:cNvPr id="123" name="Google Shape;123;p18"/>
          <p:cNvGrpSpPr/>
          <p:nvPr/>
        </p:nvGrpSpPr>
        <p:grpSpPr>
          <a:xfrm>
            <a:off x="4137544" y="2826070"/>
            <a:ext cx="1097268" cy="186536"/>
            <a:chOff x="5560425" y="962425"/>
            <a:chExt cx="1264425" cy="212141"/>
          </a:xfrm>
        </p:grpSpPr>
        <p:pic>
          <p:nvPicPr>
            <p:cNvPr id="124" name="Google Shape;124;p18"/>
            <p:cNvPicPr preferRelativeResize="0"/>
            <p:nvPr/>
          </p:nvPicPr>
          <p:blipFill rotWithShape="1">
            <a:blip r:embed="rId7">
              <a:alphaModFix/>
            </a:blip>
            <a:srcRect b="40438" l="14068" r="13859" t="3545"/>
            <a:stretch/>
          </p:blipFill>
          <p:spPr>
            <a:xfrm>
              <a:off x="5560425" y="962425"/>
              <a:ext cx="365760" cy="212141"/>
            </a:xfrm>
            <a:prstGeom prst="rect">
              <a:avLst/>
            </a:prstGeom>
            <a:noFill/>
            <a:ln>
              <a:noFill/>
            </a:ln>
          </p:spPr>
        </p:pic>
        <p:pic>
          <p:nvPicPr>
            <p:cNvPr id="125" name="Google Shape;125;p18"/>
            <p:cNvPicPr preferRelativeResize="0"/>
            <p:nvPr/>
          </p:nvPicPr>
          <p:blipFill rotWithShape="1">
            <a:blip r:embed="rId7">
              <a:alphaModFix/>
            </a:blip>
            <a:srcRect b="25200" l="14068" r="13859" t="58224"/>
            <a:stretch/>
          </p:blipFill>
          <p:spPr>
            <a:xfrm>
              <a:off x="5910450" y="995976"/>
              <a:ext cx="914400" cy="156100"/>
            </a:xfrm>
            <a:prstGeom prst="rect">
              <a:avLst/>
            </a:prstGeom>
            <a:noFill/>
            <a:ln>
              <a:noFill/>
            </a:ln>
          </p:spPr>
        </p:pic>
      </p:grpSp>
      <p:sp>
        <p:nvSpPr>
          <p:cNvPr id="126" name="Google Shape;126;p18"/>
          <p:cNvSpPr txBox="1"/>
          <p:nvPr/>
        </p:nvSpPr>
        <p:spPr>
          <a:xfrm>
            <a:off x="4315324" y="2963383"/>
            <a:ext cx="9957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solidFill>
                  <a:schemeClr val="dk1"/>
                </a:solidFill>
                <a:latin typeface="Oswald"/>
                <a:ea typeface="Oswald"/>
                <a:cs typeface="Oswald"/>
                <a:sym typeface="Oswald"/>
              </a:rPr>
              <a:t>DOCTORATE</a:t>
            </a:r>
            <a:endParaRPr b="1" sz="600">
              <a:solidFill>
                <a:schemeClr val="dk1"/>
              </a:solidFill>
              <a:latin typeface="Oswald"/>
              <a:ea typeface="Oswald"/>
              <a:cs typeface="Oswald"/>
              <a:sym typeface="Oswald"/>
            </a:endParaRPr>
          </a:p>
          <a:p>
            <a:pPr indent="0" lvl="0" marL="0" rtl="0" algn="ctr">
              <a:spcBef>
                <a:spcPts val="0"/>
              </a:spcBef>
              <a:spcAft>
                <a:spcPts val="0"/>
              </a:spcAft>
              <a:buNone/>
            </a:pPr>
            <a:r>
              <a:rPr b="1" lang="en" sz="600">
                <a:solidFill>
                  <a:schemeClr val="dk1"/>
                </a:solidFill>
                <a:latin typeface="Oswald"/>
                <a:ea typeface="Oswald"/>
                <a:cs typeface="Oswald"/>
                <a:sym typeface="Oswald"/>
              </a:rPr>
              <a:t>MECHANICAL ENG. </a:t>
            </a:r>
            <a:endParaRPr b="1" sz="600">
              <a:solidFill>
                <a:schemeClr val="dk1"/>
              </a:solidFill>
              <a:latin typeface="Oswald"/>
              <a:ea typeface="Oswald"/>
              <a:cs typeface="Oswald"/>
              <a:sym typeface="Oswald"/>
            </a:endParaRPr>
          </a:p>
        </p:txBody>
      </p:sp>
      <p:sp>
        <p:nvSpPr>
          <p:cNvPr id="127" name="Google Shape;127;p18"/>
          <p:cNvSpPr txBox="1"/>
          <p:nvPr/>
        </p:nvSpPr>
        <p:spPr>
          <a:xfrm>
            <a:off x="1139835" y="2963383"/>
            <a:ext cx="9957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solidFill>
                  <a:schemeClr val="dk1"/>
                </a:solidFill>
                <a:latin typeface="Oswald"/>
                <a:ea typeface="Oswald"/>
                <a:cs typeface="Oswald"/>
                <a:sym typeface="Oswald"/>
              </a:rPr>
              <a:t>BACHELOR’S DEGREE</a:t>
            </a:r>
            <a:endParaRPr b="1" sz="600">
              <a:solidFill>
                <a:schemeClr val="dk1"/>
              </a:solidFill>
              <a:latin typeface="Oswald"/>
              <a:ea typeface="Oswald"/>
              <a:cs typeface="Oswald"/>
              <a:sym typeface="Oswald"/>
            </a:endParaRPr>
          </a:p>
          <a:p>
            <a:pPr indent="0" lvl="0" marL="0" rtl="0" algn="ctr">
              <a:spcBef>
                <a:spcPts val="0"/>
              </a:spcBef>
              <a:spcAft>
                <a:spcPts val="0"/>
              </a:spcAft>
              <a:buNone/>
            </a:pPr>
            <a:r>
              <a:rPr b="1" lang="en" sz="600">
                <a:solidFill>
                  <a:schemeClr val="dk1"/>
                </a:solidFill>
                <a:latin typeface="Oswald"/>
                <a:ea typeface="Oswald"/>
                <a:cs typeface="Oswald"/>
                <a:sym typeface="Oswald"/>
              </a:rPr>
              <a:t>MATHEMATICS</a:t>
            </a:r>
            <a:endParaRPr b="1" sz="600">
              <a:solidFill>
                <a:schemeClr val="dk1"/>
              </a:solidFill>
              <a:latin typeface="Oswald"/>
              <a:ea typeface="Oswald"/>
              <a:cs typeface="Oswald"/>
              <a:sym typeface="Oswald"/>
            </a:endParaRPr>
          </a:p>
        </p:txBody>
      </p:sp>
      <p:sp>
        <p:nvSpPr>
          <p:cNvPr id="128" name="Google Shape;128;p18"/>
          <p:cNvSpPr/>
          <p:nvPr/>
        </p:nvSpPr>
        <p:spPr>
          <a:xfrm>
            <a:off x="3366075" y="1502997"/>
            <a:ext cx="2197500" cy="73800"/>
          </a:xfrm>
          <a:prstGeom prst="rect">
            <a:avLst/>
          </a:prstGeom>
          <a:solidFill>
            <a:srgbClr val="6AA8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Poppins"/>
              <a:ea typeface="Poppins"/>
              <a:cs typeface="Poppins"/>
              <a:sym typeface="Poppins"/>
            </a:endParaRPr>
          </a:p>
        </p:txBody>
      </p:sp>
      <p:sp>
        <p:nvSpPr>
          <p:cNvPr id="129" name="Google Shape;129;p18"/>
          <p:cNvSpPr/>
          <p:nvPr/>
        </p:nvSpPr>
        <p:spPr>
          <a:xfrm>
            <a:off x="2923425" y="1502997"/>
            <a:ext cx="442500" cy="73800"/>
          </a:xfrm>
          <a:prstGeom prst="rect">
            <a:avLst/>
          </a:prstGeom>
          <a:solidFill>
            <a:srgbClr val="93C4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Poppins"/>
              <a:ea typeface="Poppins"/>
              <a:cs typeface="Poppins"/>
              <a:sym typeface="Poppins"/>
            </a:endParaRPr>
          </a:p>
        </p:txBody>
      </p:sp>
      <p:sp>
        <p:nvSpPr>
          <p:cNvPr id="130" name="Google Shape;130;p18"/>
          <p:cNvSpPr/>
          <p:nvPr/>
        </p:nvSpPr>
        <p:spPr>
          <a:xfrm>
            <a:off x="3370075" y="1502997"/>
            <a:ext cx="442500" cy="36600"/>
          </a:xfrm>
          <a:prstGeom prst="rect">
            <a:avLst/>
          </a:prstGeom>
          <a:solidFill>
            <a:srgbClr val="93C47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Poppins"/>
              <a:ea typeface="Poppins"/>
              <a:cs typeface="Poppins"/>
              <a:sym typeface="Poppins"/>
            </a:endParaRPr>
          </a:p>
        </p:txBody>
      </p:sp>
      <p:sp>
        <p:nvSpPr>
          <p:cNvPr id="131" name="Google Shape;131;p18"/>
          <p:cNvSpPr/>
          <p:nvPr/>
        </p:nvSpPr>
        <p:spPr>
          <a:xfrm>
            <a:off x="4684687" y="1502997"/>
            <a:ext cx="442500" cy="36600"/>
          </a:xfrm>
          <a:prstGeom prst="rect">
            <a:avLst/>
          </a:prstGeom>
          <a:solidFill>
            <a:srgbClr val="38761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Poppins"/>
              <a:ea typeface="Poppins"/>
              <a:cs typeface="Poppins"/>
              <a:sym typeface="Poppins"/>
            </a:endParaRPr>
          </a:p>
        </p:txBody>
      </p:sp>
      <p:pic>
        <p:nvPicPr>
          <p:cNvPr id="132" name="Google Shape;132;p18"/>
          <p:cNvPicPr preferRelativeResize="0"/>
          <p:nvPr/>
        </p:nvPicPr>
        <p:blipFill rotWithShape="1">
          <a:blip r:embed="rId8">
            <a:alphaModFix/>
          </a:blip>
          <a:srcRect b="38515" l="4671" r="4798" t="38515"/>
          <a:stretch/>
        </p:blipFill>
        <p:spPr>
          <a:xfrm>
            <a:off x="2929551" y="1162460"/>
            <a:ext cx="914400" cy="242316"/>
          </a:xfrm>
          <a:prstGeom prst="rect">
            <a:avLst/>
          </a:prstGeom>
          <a:noFill/>
          <a:ln>
            <a:noFill/>
          </a:ln>
        </p:spPr>
      </p:pic>
      <p:pic>
        <p:nvPicPr>
          <p:cNvPr id="133" name="Google Shape;133;p18"/>
          <p:cNvPicPr preferRelativeResize="0"/>
          <p:nvPr/>
        </p:nvPicPr>
        <p:blipFill rotWithShape="1">
          <a:blip r:embed="rId9">
            <a:alphaModFix/>
          </a:blip>
          <a:srcRect b="28957" l="0" r="0" t="0"/>
          <a:stretch/>
        </p:blipFill>
        <p:spPr>
          <a:xfrm>
            <a:off x="3913326" y="1153572"/>
            <a:ext cx="731520" cy="260096"/>
          </a:xfrm>
          <a:prstGeom prst="rect">
            <a:avLst/>
          </a:prstGeom>
          <a:noFill/>
          <a:ln>
            <a:noFill/>
          </a:ln>
        </p:spPr>
      </p:pic>
      <p:pic>
        <p:nvPicPr>
          <p:cNvPr id="134" name="Google Shape;134;p18"/>
          <p:cNvPicPr preferRelativeResize="0"/>
          <p:nvPr/>
        </p:nvPicPr>
        <p:blipFill>
          <a:blip r:embed="rId10">
            <a:alphaModFix/>
          </a:blip>
          <a:stretch>
            <a:fillRect/>
          </a:stretch>
        </p:blipFill>
        <p:spPr>
          <a:xfrm>
            <a:off x="4714213" y="1188987"/>
            <a:ext cx="822964" cy="189282"/>
          </a:xfrm>
          <a:prstGeom prst="rect">
            <a:avLst/>
          </a:prstGeom>
          <a:noFill/>
          <a:ln>
            <a:noFill/>
          </a:ln>
        </p:spPr>
      </p:pic>
      <p:sp>
        <p:nvSpPr>
          <p:cNvPr id="135" name="Google Shape;135;p18"/>
          <p:cNvSpPr/>
          <p:nvPr/>
        </p:nvSpPr>
        <p:spPr>
          <a:xfrm>
            <a:off x="2490025" y="1501822"/>
            <a:ext cx="442500" cy="73800"/>
          </a:xfrm>
          <a:prstGeom prst="rect">
            <a:avLst/>
          </a:prstGeom>
          <a:solidFill>
            <a:srgbClr val="B6D7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Poppins"/>
              <a:ea typeface="Poppins"/>
              <a:cs typeface="Poppins"/>
              <a:sym typeface="Poppins"/>
            </a:endParaRPr>
          </a:p>
        </p:txBody>
      </p:sp>
      <p:cxnSp>
        <p:nvCxnSpPr>
          <p:cNvPr id="136" name="Google Shape;136;p18"/>
          <p:cNvCxnSpPr/>
          <p:nvPr/>
        </p:nvCxnSpPr>
        <p:spPr>
          <a:xfrm>
            <a:off x="2487030" y="1596472"/>
            <a:ext cx="3000" cy="485700"/>
          </a:xfrm>
          <a:prstGeom prst="straightConnector1">
            <a:avLst/>
          </a:prstGeom>
          <a:noFill/>
          <a:ln cap="flat" cmpd="sng" w="9525">
            <a:solidFill>
              <a:schemeClr val="accent4"/>
            </a:solidFill>
            <a:prstDash val="dot"/>
            <a:round/>
            <a:headEnd len="med" w="med" type="none"/>
            <a:tailEnd len="med" w="med" type="none"/>
          </a:ln>
        </p:spPr>
      </p:cxnSp>
      <p:sp>
        <p:nvSpPr>
          <p:cNvPr id="137" name="Google Shape;137;p18"/>
          <p:cNvSpPr/>
          <p:nvPr/>
        </p:nvSpPr>
        <p:spPr>
          <a:xfrm>
            <a:off x="2925025" y="1502997"/>
            <a:ext cx="274800" cy="36600"/>
          </a:xfrm>
          <a:prstGeom prst="rect">
            <a:avLst/>
          </a:prstGeom>
          <a:solidFill>
            <a:srgbClr val="B6D7A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Poppins"/>
              <a:ea typeface="Poppins"/>
              <a:cs typeface="Poppins"/>
              <a:sym typeface="Poppins"/>
            </a:endParaRPr>
          </a:p>
        </p:txBody>
      </p:sp>
      <p:sp>
        <p:nvSpPr>
          <p:cNvPr id="138" name="Google Shape;138;p18"/>
          <p:cNvSpPr/>
          <p:nvPr/>
        </p:nvSpPr>
        <p:spPr>
          <a:xfrm>
            <a:off x="1986451" y="2082172"/>
            <a:ext cx="125100" cy="125100"/>
          </a:xfrm>
          <a:prstGeom prst="ellipse">
            <a:avLst/>
          </a:prstGeom>
          <a:solidFill>
            <a:srgbClr val="FF6A4C"/>
          </a:solidFill>
          <a:ln cap="flat" cmpd="sng" w="9525">
            <a:solidFill>
              <a:srgbClr val="FF6A4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txBox="1"/>
          <p:nvPr/>
        </p:nvSpPr>
        <p:spPr>
          <a:xfrm>
            <a:off x="1781213" y="2245298"/>
            <a:ext cx="5355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Oswald SemiBold"/>
                <a:ea typeface="Oswald SemiBold"/>
                <a:cs typeface="Oswald SemiBold"/>
                <a:sym typeface="Oswald SemiBold"/>
              </a:rPr>
              <a:t>2008</a:t>
            </a:r>
            <a:endParaRPr sz="1000">
              <a:solidFill>
                <a:schemeClr val="dk1"/>
              </a:solidFill>
              <a:latin typeface="Oswald SemiBold"/>
              <a:ea typeface="Oswald SemiBold"/>
              <a:cs typeface="Oswald SemiBold"/>
              <a:sym typeface="Oswald SemiBold"/>
            </a:endParaRPr>
          </a:p>
        </p:txBody>
      </p:sp>
      <p:cxnSp>
        <p:nvCxnSpPr>
          <p:cNvPr id="140" name="Google Shape;140;p18"/>
          <p:cNvCxnSpPr/>
          <p:nvPr/>
        </p:nvCxnSpPr>
        <p:spPr>
          <a:xfrm>
            <a:off x="2047492" y="1596472"/>
            <a:ext cx="3000" cy="485700"/>
          </a:xfrm>
          <a:prstGeom prst="straightConnector1">
            <a:avLst/>
          </a:prstGeom>
          <a:noFill/>
          <a:ln cap="flat" cmpd="sng" w="9525">
            <a:solidFill>
              <a:schemeClr val="accent4"/>
            </a:solidFill>
            <a:prstDash val="dot"/>
            <a:round/>
            <a:headEnd len="med" w="med" type="none"/>
            <a:tailEnd len="med" w="med" type="none"/>
          </a:ln>
        </p:spPr>
      </p:cxnSp>
      <p:sp>
        <p:nvSpPr>
          <p:cNvPr id="141" name="Google Shape;141;p18"/>
          <p:cNvSpPr/>
          <p:nvPr/>
        </p:nvSpPr>
        <p:spPr>
          <a:xfrm>
            <a:off x="2047492" y="1501822"/>
            <a:ext cx="442500" cy="73800"/>
          </a:xfrm>
          <a:prstGeom prst="rect">
            <a:avLst/>
          </a:prstGeom>
          <a:solidFill>
            <a:srgbClr val="D9EAD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Poppins"/>
              <a:ea typeface="Poppins"/>
              <a:cs typeface="Poppins"/>
              <a:sym typeface="Poppins"/>
            </a:endParaRPr>
          </a:p>
        </p:txBody>
      </p:sp>
      <p:pic>
        <p:nvPicPr>
          <p:cNvPr id="142" name="Google Shape;142;p18"/>
          <p:cNvPicPr preferRelativeResize="0"/>
          <p:nvPr/>
        </p:nvPicPr>
        <p:blipFill rotWithShape="1">
          <a:blip r:embed="rId11">
            <a:alphaModFix/>
          </a:blip>
          <a:srcRect b="13046" l="21017" r="19051" t="14552"/>
          <a:stretch/>
        </p:blipFill>
        <p:spPr>
          <a:xfrm>
            <a:off x="2558426" y="1146460"/>
            <a:ext cx="301753" cy="274320"/>
          </a:xfrm>
          <a:prstGeom prst="rect">
            <a:avLst/>
          </a:prstGeom>
          <a:noFill/>
          <a:ln>
            <a:noFill/>
          </a:ln>
        </p:spPr>
      </p:pic>
      <p:pic>
        <p:nvPicPr>
          <p:cNvPr id="143" name="Google Shape;143;p18"/>
          <p:cNvPicPr preferRelativeResize="0"/>
          <p:nvPr/>
        </p:nvPicPr>
        <p:blipFill rotWithShape="1">
          <a:blip r:embed="rId12">
            <a:alphaModFix/>
          </a:blip>
          <a:srcRect b="-97152" l="5570" r="58305" t="48054"/>
          <a:stretch/>
        </p:blipFill>
        <p:spPr>
          <a:xfrm rot="2932328">
            <a:off x="2075925" y="1038360"/>
            <a:ext cx="330327" cy="389950"/>
          </a:xfrm>
          <a:prstGeom prst="rect">
            <a:avLst/>
          </a:prstGeom>
          <a:noFill/>
          <a:ln>
            <a:noFill/>
          </a:ln>
        </p:spPr>
      </p:pic>
      <p:sp>
        <p:nvSpPr>
          <p:cNvPr id="144" name="Google Shape;144;p18"/>
          <p:cNvSpPr txBox="1"/>
          <p:nvPr/>
        </p:nvSpPr>
        <p:spPr>
          <a:xfrm>
            <a:off x="2044025" y="788385"/>
            <a:ext cx="8229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solidFill>
                  <a:schemeClr val="dk1"/>
                </a:solidFill>
                <a:latin typeface="Oswald"/>
                <a:ea typeface="Oswald"/>
                <a:cs typeface="Oswald"/>
                <a:sym typeface="Oswald"/>
              </a:rPr>
              <a:t>COURSEWARE EDITOR</a:t>
            </a:r>
            <a:endParaRPr b="1" sz="600">
              <a:solidFill>
                <a:schemeClr val="dk1"/>
              </a:solidFill>
              <a:latin typeface="Oswald"/>
              <a:ea typeface="Oswald"/>
              <a:cs typeface="Oswald"/>
              <a:sym typeface="Oswald"/>
            </a:endParaRPr>
          </a:p>
        </p:txBody>
      </p:sp>
      <p:sp>
        <p:nvSpPr>
          <p:cNvPr id="145" name="Google Shape;145;p18"/>
          <p:cNvSpPr txBox="1"/>
          <p:nvPr/>
        </p:nvSpPr>
        <p:spPr>
          <a:xfrm>
            <a:off x="3008288" y="788385"/>
            <a:ext cx="7569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solidFill>
                  <a:schemeClr val="dk1"/>
                </a:solidFill>
                <a:latin typeface="Oswald"/>
                <a:ea typeface="Oswald"/>
                <a:cs typeface="Oswald"/>
                <a:sym typeface="Oswald"/>
              </a:rPr>
              <a:t>EDUCATIONAL ADVISOR </a:t>
            </a:r>
            <a:endParaRPr b="1" sz="600">
              <a:solidFill>
                <a:schemeClr val="dk1"/>
              </a:solidFill>
              <a:latin typeface="Oswald"/>
              <a:ea typeface="Oswald"/>
              <a:cs typeface="Oswald"/>
              <a:sym typeface="Oswald"/>
            </a:endParaRPr>
          </a:p>
        </p:txBody>
      </p:sp>
      <p:sp>
        <p:nvSpPr>
          <p:cNvPr id="146" name="Google Shape;146;p18"/>
          <p:cNvSpPr txBox="1"/>
          <p:nvPr/>
        </p:nvSpPr>
        <p:spPr>
          <a:xfrm>
            <a:off x="3868188" y="788385"/>
            <a:ext cx="7569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solidFill>
                  <a:schemeClr val="dk1"/>
                </a:solidFill>
                <a:latin typeface="Oswald"/>
                <a:ea typeface="Oswald"/>
                <a:cs typeface="Oswald"/>
                <a:sym typeface="Oswald"/>
              </a:rPr>
              <a:t>ADJUNCT</a:t>
            </a:r>
            <a:endParaRPr b="1" sz="600">
              <a:solidFill>
                <a:schemeClr val="dk1"/>
              </a:solidFill>
              <a:latin typeface="Oswald"/>
              <a:ea typeface="Oswald"/>
              <a:cs typeface="Oswald"/>
              <a:sym typeface="Oswald"/>
            </a:endParaRPr>
          </a:p>
          <a:p>
            <a:pPr indent="0" lvl="0" marL="0" rtl="0" algn="ctr">
              <a:spcBef>
                <a:spcPts val="0"/>
              </a:spcBef>
              <a:spcAft>
                <a:spcPts val="0"/>
              </a:spcAft>
              <a:buClr>
                <a:schemeClr val="dk1"/>
              </a:buClr>
              <a:buSzPts val="1100"/>
              <a:buFont typeface="Arial"/>
              <a:buNone/>
            </a:pPr>
            <a:r>
              <a:rPr b="1" lang="en" sz="600">
                <a:solidFill>
                  <a:schemeClr val="dk1"/>
                </a:solidFill>
                <a:latin typeface="Oswald"/>
                <a:ea typeface="Oswald"/>
                <a:cs typeface="Oswald"/>
                <a:sym typeface="Oswald"/>
              </a:rPr>
              <a:t>PROFESSOR</a:t>
            </a:r>
            <a:endParaRPr b="1" sz="600">
              <a:solidFill>
                <a:schemeClr val="dk1"/>
              </a:solidFill>
              <a:latin typeface="Oswald"/>
              <a:ea typeface="Oswald"/>
              <a:cs typeface="Oswald"/>
              <a:sym typeface="Oswald"/>
            </a:endParaRPr>
          </a:p>
        </p:txBody>
      </p:sp>
      <p:sp>
        <p:nvSpPr>
          <p:cNvPr id="147" name="Google Shape;147;p18"/>
          <p:cNvSpPr txBox="1"/>
          <p:nvPr/>
        </p:nvSpPr>
        <p:spPr>
          <a:xfrm>
            <a:off x="4747238" y="788385"/>
            <a:ext cx="7569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solidFill>
                  <a:schemeClr val="dk1"/>
                </a:solidFill>
                <a:latin typeface="Oswald"/>
                <a:ea typeface="Oswald"/>
                <a:cs typeface="Oswald"/>
                <a:sym typeface="Oswald"/>
              </a:rPr>
              <a:t>ONLINE</a:t>
            </a:r>
            <a:endParaRPr b="1" sz="600">
              <a:solidFill>
                <a:schemeClr val="dk1"/>
              </a:solidFill>
              <a:latin typeface="Oswald"/>
              <a:ea typeface="Oswald"/>
              <a:cs typeface="Oswald"/>
              <a:sym typeface="Oswald"/>
            </a:endParaRPr>
          </a:p>
          <a:p>
            <a:pPr indent="0" lvl="0" marL="0" rtl="0" algn="ctr">
              <a:spcBef>
                <a:spcPts val="0"/>
              </a:spcBef>
              <a:spcAft>
                <a:spcPts val="0"/>
              </a:spcAft>
              <a:buClr>
                <a:schemeClr val="dk1"/>
              </a:buClr>
              <a:buSzPts val="1100"/>
              <a:buFont typeface="Arial"/>
              <a:buNone/>
            </a:pPr>
            <a:r>
              <a:rPr b="1" lang="en" sz="600">
                <a:solidFill>
                  <a:schemeClr val="dk1"/>
                </a:solidFill>
                <a:latin typeface="Oswald"/>
                <a:ea typeface="Oswald"/>
                <a:cs typeface="Oswald"/>
                <a:sym typeface="Oswald"/>
              </a:rPr>
              <a:t>TUTOR</a:t>
            </a:r>
            <a:endParaRPr b="1" sz="600">
              <a:solidFill>
                <a:schemeClr val="dk1"/>
              </a:solidFill>
              <a:latin typeface="Oswald"/>
              <a:ea typeface="Oswald"/>
              <a:cs typeface="Oswald"/>
              <a:sym typeface="Oswald"/>
            </a:endParaRPr>
          </a:p>
        </p:txBody>
      </p:sp>
      <p:sp>
        <p:nvSpPr>
          <p:cNvPr id="148" name="Google Shape;148;p18"/>
          <p:cNvSpPr txBox="1"/>
          <p:nvPr/>
        </p:nvSpPr>
        <p:spPr>
          <a:xfrm>
            <a:off x="5534288" y="788385"/>
            <a:ext cx="9144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solidFill>
                  <a:schemeClr val="dk1"/>
                </a:solidFill>
                <a:latin typeface="Oswald"/>
                <a:ea typeface="Oswald"/>
                <a:cs typeface="Oswald"/>
                <a:sym typeface="Oswald"/>
              </a:rPr>
              <a:t>RESEARCHER IN</a:t>
            </a:r>
            <a:endParaRPr b="1" sz="600">
              <a:solidFill>
                <a:schemeClr val="dk1"/>
              </a:solidFill>
              <a:latin typeface="Oswald"/>
              <a:ea typeface="Oswald"/>
              <a:cs typeface="Oswald"/>
              <a:sym typeface="Oswald"/>
            </a:endParaRPr>
          </a:p>
          <a:p>
            <a:pPr indent="0" lvl="0" marL="0" rtl="0" algn="ctr">
              <a:spcBef>
                <a:spcPts val="0"/>
              </a:spcBef>
              <a:spcAft>
                <a:spcPts val="0"/>
              </a:spcAft>
              <a:buNone/>
            </a:pPr>
            <a:r>
              <a:rPr b="1" lang="en" sz="600">
                <a:solidFill>
                  <a:schemeClr val="dk1"/>
                </a:solidFill>
                <a:latin typeface="Oswald"/>
                <a:ea typeface="Oswald"/>
                <a:cs typeface="Oswald"/>
                <a:sym typeface="Oswald"/>
              </a:rPr>
              <a:t>SYSTEM CONTROL</a:t>
            </a:r>
            <a:endParaRPr b="1" sz="600">
              <a:solidFill>
                <a:schemeClr val="dk1"/>
              </a:solidFill>
              <a:latin typeface="Oswald"/>
              <a:ea typeface="Oswald"/>
              <a:cs typeface="Oswald"/>
              <a:sym typeface="Oswald"/>
            </a:endParaRPr>
          </a:p>
        </p:txBody>
      </p:sp>
      <p:sp>
        <p:nvSpPr>
          <p:cNvPr id="149" name="Google Shape;149;p18"/>
          <p:cNvSpPr txBox="1"/>
          <p:nvPr/>
        </p:nvSpPr>
        <p:spPr>
          <a:xfrm>
            <a:off x="6505363" y="788385"/>
            <a:ext cx="7569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solidFill>
                  <a:schemeClr val="dk1"/>
                </a:solidFill>
                <a:latin typeface="Oswald"/>
                <a:ea typeface="Oswald"/>
                <a:cs typeface="Oswald"/>
                <a:sym typeface="Oswald"/>
              </a:rPr>
              <a:t>DATA SCIENTIST</a:t>
            </a:r>
            <a:endParaRPr b="1" sz="600">
              <a:solidFill>
                <a:schemeClr val="dk1"/>
              </a:solidFill>
              <a:latin typeface="Oswald"/>
              <a:ea typeface="Oswald"/>
              <a:cs typeface="Oswald"/>
              <a:sym typeface="Oswald"/>
            </a:endParaRPr>
          </a:p>
          <a:p>
            <a:pPr indent="0" lvl="0" marL="0" rtl="0" algn="ctr">
              <a:spcBef>
                <a:spcPts val="0"/>
              </a:spcBef>
              <a:spcAft>
                <a:spcPts val="0"/>
              </a:spcAft>
              <a:buNone/>
            </a:pPr>
            <a:r>
              <a:rPr b="1" lang="en" sz="600">
                <a:solidFill>
                  <a:schemeClr val="dk1"/>
                </a:solidFill>
                <a:latin typeface="Oswald"/>
                <a:ea typeface="Oswald"/>
                <a:cs typeface="Oswald"/>
                <a:sym typeface="Oswald"/>
              </a:rPr>
              <a:t>+ DS MANAGER</a:t>
            </a:r>
            <a:endParaRPr b="1" sz="600">
              <a:solidFill>
                <a:schemeClr val="dk1"/>
              </a:solidFill>
              <a:latin typeface="Oswald"/>
              <a:ea typeface="Oswald"/>
              <a:cs typeface="Oswald"/>
              <a:sym typeface="Oswald"/>
            </a:endParaRPr>
          </a:p>
        </p:txBody>
      </p:sp>
      <p:sp>
        <p:nvSpPr>
          <p:cNvPr id="150" name="Google Shape;150;p18"/>
          <p:cNvSpPr txBox="1"/>
          <p:nvPr/>
        </p:nvSpPr>
        <p:spPr>
          <a:xfrm>
            <a:off x="7310626" y="788385"/>
            <a:ext cx="7569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solidFill>
                  <a:schemeClr val="dk1"/>
                </a:solidFill>
                <a:latin typeface="Oswald"/>
                <a:ea typeface="Oswald"/>
                <a:cs typeface="Oswald"/>
                <a:sym typeface="Oswald"/>
              </a:rPr>
              <a:t>LEAD DATA SCIENTIST</a:t>
            </a:r>
            <a:endParaRPr b="1" sz="600">
              <a:solidFill>
                <a:schemeClr val="dk1"/>
              </a:solidFill>
              <a:latin typeface="Oswald"/>
              <a:ea typeface="Oswald"/>
              <a:cs typeface="Oswald"/>
              <a:sym typeface="Oswald"/>
            </a:endParaRPr>
          </a:p>
        </p:txBody>
      </p:sp>
      <p:sp>
        <p:nvSpPr>
          <p:cNvPr id="151" name="Google Shape;151;p18"/>
          <p:cNvSpPr txBox="1"/>
          <p:nvPr/>
        </p:nvSpPr>
        <p:spPr>
          <a:xfrm rot="-5400000">
            <a:off x="-114123" y="2570897"/>
            <a:ext cx="8229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solidFill>
                  <a:schemeClr val="dk1"/>
                </a:solidFill>
                <a:latin typeface="Oswald"/>
                <a:ea typeface="Oswald"/>
                <a:cs typeface="Oswald"/>
                <a:sym typeface="Oswald"/>
              </a:rPr>
              <a:t>ACADEMIC EDUCATION </a:t>
            </a:r>
            <a:endParaRPr b="1" sz="600">
              <a:solidFill>
                <a:schemeClr val="dk1"/>
              </a:solidFill>
              <a:latin typeface="Oswald"/>
              <a:ea typeface="Oswald"/>
              <a:cs typeface="Oswald"/>
              <a:sym typeface="Oswald"/>
            </a:endParaRPr>
          </a:p>
        </p:txBody>
      </p:sp>
      <p:sp>
        <p:nvSpPr>
          <p:cNvPr id="152" name="Google Shape;152;p18"/>
          <p:cNvSpPr txBox="1"/>
          <p:nvPr/>
        </p:nvSpPr>
        <p:spPr>
          <a:xfrm rot="-5400000">
            <a:off x="-114123" y="1373985"/>
            <a:ext cx="8229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solidFill>
                  <a:schemeClr val="dk1"/>
                </a:solidFill>
                <a:latin typeface="Oswald"/>
                <a:ea typeface="Oswald"/>
                <a:cs typeface="Oswald"/>
                <a:sym typeface="Oswald"/>
              </a:rPr>
              <a:t>PROFISSIONAL</a:t>
            </a:r>
            <a:endParaRPr b="1" sz="600">
              <a:solidFill>
                <a:schemeClr val="dk1"/>
              </a:solidFill>
              <a:latin typeface="Oswald"/>
              <a:ea typeface="Oswald"/>
              <a:cs typeface="Oswald"/>
              <a:sym typeface="Oswald"/>
            </a:endParaRPr>
          </a:p>
          <a:p>
            <a:pPr indent="0" lvl="0" marL="0" rtl="0" algn="ctr">
              <a:spcBef>
                <a:spcPts val="0"/>
              </a:spcBef>
              <a:spcAft>
                <a:spcPts val="0"/>
              </a:spcAft>
              <a:buNone/>
            </a:pPr>
            <a:r>
              <a:rPr b="1" lang="en" sz="600">
                <a:solidFill>
                  <a:schemeClr val="dk1"/>
                </a:solidFill>
                <a:latin typeface="Oswald"/>
                <a:ea typeface="Oswald"/>
                <a:cs typeface="Oswald"/>
                <a:sym typeface="Oswald"/>
              </a:rPr>
              <a:t>EXPERIENCE</a:t>
            </a:r>
            <a:endParaRPr b="1" sz="600">
              <a:solidFill>
                <a:schemeClr val="dk1"/>
              </a:solidFill>
              <a:latin typeface="Oswald"/>
              <a:ea typeface="Oswald"/>
              <a:cs typeface="Oswald"/>
              <a:sym typeface="Oswald"/>
            </a:endParaRPr>
          </a:p>
        </p:txBody>
      </p:sp>
      <p:sp>
        <p:nvSpPr>
          <p:cNvPr id="153" name="Google Shape;153;p18"/>
          <p:cNvSpPr txBox="1"/>
          <p:nvPr/>
        </p:nvSpPr>
        <p:spPr>
          <a:xfrm>
            <a:off x="5207720" y="1806712"/>
            <a:ext cx="7314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rgbClr val="B7B7B7"/>
                </a:solidFill>
                <a:latin typeface="Oswald"/>
                <a:ea typeface="Oswald"/>
                <a:cs typeface="Oswald"/>
                <a:sym typeface="Oswald"/>
              </a:rPr>
              <a:t>SKILLS</a:t>
            </a:r>
            <a:endParaRPr b="1" sz="1000">
              <a:solidFill>
                <a:srgbClr val="B7B7B7"/>
              </a:solidFill>
              <a:latin typeface="Oswald"/>
              <a:ea typeface="Oswald"/>
              <a:cs typeface="Oswald"/>
              <a:sym typeface="Oswald"/>
            </a:endParaRPr>
          </a:p>
        </p:txBody>
      </p:sp>
      <p:cxnSp>
        <p:nvCxnSpPr>
          <p:cNvPr id="154" name="Google Shape;154;p18"/>
          <p:cNvCxnSpPr/>
          <p:nvPr/>
        </p:nvCxnSpPr>
        <p:spPr>
          <a:xfrm>
            <a:off x="5563730" y="2207272"/>
            <a:ext cx="3000" cy="485700"/>
          </a:xfrm>
          <a:prstGeom prst="straightConnector1">
            <a:avLst/>
          </a:prstGeom>
          <a:noFill/>
          <a:ln cap="flat" cmpd="sng" w="9525">
            <a:solidFill>
              <a:schemeClr val="accent4"/>
            </a:solidFill>
            <a:prstDash val="dot"/>
            <a:round/>
            <a:headEnd len="med" w="med" type="none"/>
            <a:tailEnd len="med" w="med" type="none"/>
          </a:ln>
        </p:spPr>
      </p:cxnSp>
      <p:pic>
        <p:nvPicPr>
          <p:cNvPr id="155" name="Google Shape;155;p18"/>
          <p:cNvPicPr preferRelativeResize="0"/>
          <p:nvPr/>
        </p:nvPicPr>
        <p:blipFill rotWithShape="1">
          <a:blip r:embed="rId13">
            <a:alphaModFix/>
          </a:blip>
          <a:srcRect b="25035" l="0" r="0" t="18052"/>
          <a:stretch/>
        </p:blipFill>
        <p:spPr>
          <a:xfrm>
            <a:off x="3780528" y="4169206"/>
            <a:ext cx="444398" cy="164592"/>
          </a:xfrm>
          <a:prstGeom prst="rect">
            <a:avLst/>
          </a:prstGeom>
          <a:noFill/>
          <a:ln>
            <a:noFill/>
          </a:ln>
        </p:spPr>
      </p:pic>
      <p:pic>
        <p:nvPicPr>
          <p:cNvPr id="156" name="Google Shape;156;p18"/>
          <p:cNvPicPr preferRelativeResize="0"/>
          <p:nvPr/>
        </p:nvPicPr>
        <p:blipFill rotWithShape="1">
          <a:blip r:embed="rId14">
            <a:alphaModFix/>
          </a:blip>
          <a:srcRect b="39050" l="0" r="0" t="36956"/>
          <a:stretch/>
        </p:blipFill>
        <p:spPr>
          <a:xfrm>
            <a:off x="4701808" y="4155490"/>
            <a:ext cx="796899" cy="192024"/>
          </a:xfrm>
          <a:prstGeom prst="rect">
            <a:avLst/>
          </a:prstGeom>
          <a:noFill/>
          <a:ln>
            <a:noFill/>
          </a:ln>
        </p:spPr>
      </p:pic>
      <p:pic>
        <p:nvPicPr>
          <p:cNvPr id="157" name="Google Shape;157;p18"/>
          <p:cNvPicPr preferRelativeResize="0"/>
          <p:nvPr/>
        </p:nvPicPr>
        <p:blipFill rotWithShape="1">
          <a:blip r:embed="rId15">
            <a:alphaModFix/>
          </a:blip>
          <a:srcRect b="25221" l="0" r="0" t="24415"/>
          <a:stretch/>
        </p:blipFill>
        <p:spPr>
          <a:xfrm>
            <a:off x="6022416" y="4160062"/>
            <a:ext cx="603504" cy="182880"/>
          </a:xfrm>
          <a:prstGeom prst="rect">
            <a:avLst/>
          </a:prstGeom>
          <a:noFill/>
          <a:ln>
            <a:noFill/>
          </a:ln>
        </p:spPr>
      </p:pic>
      <p:sp>
        <p:nvSpPr>
          <p:cNvPr id="158" name="Google Shape;158;p18"/>
          <p:cNvSpPr txBox="1"/>
          <p:nvPr/>
        </p:nvSpPr>
        <p:spPr>
          <a:xfrm>
            <a:off x="3545525" y="4348800"/>
            <a:ext cx="9144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solidFill>
                  <a:schemeClr val="dk1"/>
                </a:solidFill>
                <a:latin typeface="Oswald"/>
                <a:ea typeface="Oswald"/>
                <a:cs typeface="Oswald"/>
                <a:sym typeface="Oswald"/>
              </a:rPr>
              <a:t>INNOVATION PROJECT</a:t>
            </a:r>
            <a:endParaRPr b="1" sz="600">
              <a:solidFill>
                <a:schemeClr val="dk1"/>
              </a:solidFill>
              <a:latin typeface="Oswald"/>
              <a:ea typeface="Oswald"/>
              <a:cs typeface="Oswald"/>
              <a:sym typeface="Oswald"/>
            </a:endParaRPr>
          </a:p>
          <a:p>
            <a:pPr indent="0" lvl="0" marL="0" rtl="0" algn="ctr">
              <a:spcBef>
                <a:spcPts val="0"/>
              </a:spcBef>
              <a:spcAft>
                <a:spcPts val="0"/>
              </a:spcAft>
              <a:buNone/>
            </a:pPr>
            <a:r>
              <a:rPr lang="en" sz="600">
                <a:solidFill>
                  <a:schemeClr val="dk1"/>
                </a:solidFill>
                <a:latin typeface="Oswald"/>
                <a:ea typeface="Oswald"/>
                <a:cs typeface="Oswald"/>
                <a:sym typeface="Oswald"/>
              </a:rPr>
              <a:t>A/B Testing, Data Analysis</a:t>
            </a:r>
            <a:endParaRPr b="1" sz="600">
              <a:solidFill>
                <a:schemeClr val="dk1"/>
              </a:solidFill>
              <a:latin typeface="Oswald"/>
              <a:ea typeface="Oswald"/>
              <a:cs typeface="Oswald"/>
              <a:sym typeface="Oswald"/>
            </a:endParaRPr>
          </a:p>
        </p:txBody>
      </p:sp>
      <p:sp>
        <p:nvSpPr>
          <p:cNvPr id="159" name="Google Shape;159;p18"/>
          <p:cNvSpPr txBox="1"/>
          <p:nvPr/>
        </p:nvSpPr>
        <p:spPr>
          <a:xfrm>
            <a:off x="4660750" y="4348800"/>
            <a:ext cx="8790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solidFill>
                  <a:schemeClr val="dk1"/>
                </a:solidFill>
                <a:latin typeface="Oswald"/>
                <a:ea typeface="Oswald"/>
                <a:cs typeface="Oswald"/>
                <a:sym typeface="Oswald"/>
              </a:rPr>
              <a:t>INNOVATION PROJECT</a:t>
            </a:r>
            <a:endParaRPr b="1" sz="600">
              <a:solidFill>
                <a:schemeClr val="dk1"/>
              </a:solidFill>
              <a:latin typeface="Oswald"/>
              <a:ea typeface="Oswald"/>
              <a:cs typeface="Oswald"/>
              <a:sym typeface="Oswald"/>
            </a:endParaRPr>
          </a:p>
          <a:p>
            <a:pPr indent="0" lvl="0" marL="0" rtl="0" algn="ctr">
              <a:spcBef>
                <a:spcPts val="0"/>
              </a:spcBef>
              <a:spcAft>
                <a:spcPts val="0"/>
              </a:spcAft>
              <a:buNone/>
            </a:pPr>
            <a:r>
              <a:rPr lang="en" sz="600">
                <a:solidFill>
                  <a:schemeClr val="dk1"/>
                </a:solidFill>
                <a:latin typeface="Oswald"/>
                <a:ea typeface="Oswald"/>
                <a:cs typeface="Oswald"/>
                <a:sym typeface="Oswald"/>
              </a:rPr>
              <a:t>NLP, A/B Testing, OKR</a:t>
            </a:r>
            <a:endParaRPr sz="600">
              <a:solidFill>
                <a:schemeClr val="dk1"/>
              </a:solidFill>
              <a:latin typeface="Oswald"/>
              <a:ea typeface="Oswald"/>
              <a:cs typeface="Oswald"/>
              <a:sym typeface="Oswald"/>
            </a:endParaRPr>
          </a:p>
        </p:txBody>
      </p:sp>
      <p:sp>
        <p:nvSpPr>
          <p:cNvPr id="160" name="Google Shape;160;p18"/>
          <p:cNvSpPr txBox="1"/>
          <p:nvPr/>
        </p:nvSpPr>
        <p:spPr>
          <a:xfrm>
            <a:off x="5853013" y="4348800"/>
            <a:ext cx="9423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solidFill>
                  <a:schemeClr val="dk1"/>
                </a:solidFill>
                <a:latin typeface="Oswald"/>
                <a:ea typeface="Oswald"/>
                <a:cs typeface="Oswald"/>
                <a:sym typeface="Oswald"/>
              </a:rPr>
              <a:t>AI PROJECT</a:t>
            </a:r>
            <a:endParaRPr b="1" sz="600">
              <a:solidFill>
                <a:schemeClr val="dk1"/>
              </a:solidFill>
              <a:latin typeface="Oswald"/>
              <a:ea typeface="Oswald"/>
              <a:cs typeface="Oswald"/>
              <a:sym typeface="Oswald"/>
            </a:endParaRPr>
          </a:p>
          <a:p>
            <a:pPr indent="0" lvl="0" marL="0" rtl="0" algn="ctr">
              <a:spcBef>
                <a:spcPts val="0"/>
              </a:spcBef>
              <a:spcAft>
                <a:spcPts val="0"/>
              </a:spcAft>
              <a:buNone/>
            </a:pPr>
            <a:r>
              <a:rPr lang="en" sz="600">
                <a:solidFill>
                  <a:schemeClr val="dk1"/>
                </a:solidFill>
                <a:latin typeface="Oswald"/>
                <a:ea typeface="Oswald"/>
                <a:cs typeface="Oswald"/>
                <a:sym typeface="Oswald"/>
              </a:rPr>
              <a:t>Recommender Systems</a:t>
            </a:r>
            <a:endParaRPr sz="600">
              <a:solidFill>
                <a:schemeClr val="dk1"/>
              </a:solidFill>
              <a:latin typeface="Oswald"/>
              <a:ea typeface="Oswald"/>
              <a:cs typeface="Oswald"/>
              <a:sym typeface="Oswald"/>
            </a:endParaRPr>
          </a:p>
        </p:txBody>
      </p:sp>
      <p:pic>
        <p:nvPicPr>
          <p:cNvPr id="161" name="Google Shape;161;p18"/>
          <p:cNvPicPr preferRelativeResize="0"/>
          <p:nvPr/>
        </p:nvPicPr>
        <p:blipFill rotWithShape="1">
          <a:blip r:embed="rId4">
            <a:alphaModFix/>
          </a:blip>
          <a:srcRect b="10" l="11128" r="11105" t="0"/>
          <a:stretch/>
        </p:blipFill>
        <p:spPr>
          <a:xfrm>
            <a:off x="4953467" y="3704011"/>
            <a:ext cx="384505" cy="265176"/>
          </a:xfrm>
          <a:prstGeom prst="rect">
            <a:avLst/>
          </a:prstGeom>
          <a:noFill/>
          <a:ln>
            <a:noFill/>
          </a:ln>
        </p:spPr>
      </p:pic>
      <p:sp>
        <p:nvSpPr>
          <p:cNvPr id="162" name="Google Shape;162;p18"/>
          <p:cNvSpPr txBox="1"/>
          <p:nvPr/>
        </p:nvSpPr>
        <p:spPr>
          <a:xfrm rot="-5400000">
            <a:off x="-114123" y="4277672"/>
            <a:ext cx="8229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solidFill>
                  <a:schemeClr val="dk1"/>
                </a:solidFill>
                <a:latin typeface="Oswald"/>
                <a:ea typeface="Oswald"/>
                <a:cs typeface="Oswald"/>
                <a:sym typeface="Oswald"/>
              </a:rPr>
              <a:t>PROJECT </a:t>
            </a:r>
            <a:endParaRPr b="1" sz="600">
              <a:solidFill>
                <a:schemeClr val="dk1"/>
              </a:solidFill>
              <a:latin typeface="Oswald"/>
              <a:ea typeface="Oswald"/>
              <a:cs typeface="Oswald"/>
              <a:sym typeface="Oswald"/>
            </a:endParaRPr>
          </a:p>
          <a:p>
            <a:pPr indent="0" lvl="0" marL="0" rtl="0" algn="ctr">
              <a:spcBef>
                <a:spcPts val="0"/>
              </a:spcBef>
              <a:spcAft>
                <a:spcPts val="0"/>
              </a:spcAft>
              <a:buNone/>
            </a:pPr>
            <a:r>
              <a:rPr b="1" lang="en" sz="600">
                <a:solidFill>
                  <a:schemeClr val="dk1"/>
                </a:solidFill>
                <a:latin typeface="Oswald"/>
                <a:ea typeface="Oswald"/>
                <a:cs typeface="Oswald"/>
                <a:sym typeface="Oswald"/>
              </a:rPr>
              <a:t>EVOLUTION</a:t>
            </a:r>
            <a:endParaRPr b="1" sz="600">
              <a:solidFill>
                <a:schemeClr val="dk1"/>
              </a:solidFill>
              <a:latin typeface="Oswald"/>
              <a:ea typeface="Oswald"/>
              <a:cs typeface="Oswald"/>
              <a:sym typeface="Oswald"/>
            </a:endParaRPr>
          </a:p>
        </p:txBody>
      </p:sp>
      <p:cxnSp>
        <p:nvCxnSpPr>
          <p:cNvPr id="163" name="Google Shape;163;p18"/>
          <p:cNvCxnSpPr/>
          <p:nvPr/>
        </p:nvCxnSpPr>
        <p:spPr>
          <a:xfrm>
            <a:off x="8200905" y="1596472"/>
            <a:ext cx="3000" cy="485700"/>
          </a:xfrm>
          <a:prstGeom prst="straightConnector1">
            <a:avLst/>
          </a:prstGeom>
          <a:noFill/>
          <a:ln cap="flat" cmpd="sng" w="9525">
            <a:solidFill>
              <a:schemeClr val="accent4"/>
            </a:solidFill>
            <a:prstDash val="dot"/>
            <a:round/>
            <a:headEnd len="med" w="med" type="none"/>
            <a:tailEnd len="med" w="med" type="none"/>
          </a:ln>
        </p:spPr>
      </p:cxnSp>
      <p:pic>
        <p:nvPicPr>
          <p:cNvPr id="164" name="Google Shape;164;p18"/>
          <p:cNvPicPr preferRelativeResize="0"/>
          <p:nvPr/>
        </p:nvPicPr>
        <p:blipFill>
          <a:blip r:embed="rId16">
            <a:alphaModFix/>
          </a:blip>
          <a:stretch>
            <a:fillRect/>
          </a:stretch>
        </p:blipFill>
        <p:spPr>
          <a:xfrm>
            <a:off x="8125580" y="1174488"/>
            <a:ext cx="729691" cy="256032"/>
          </a:xfrm>
          <a:prstGeom prst="rect">
            <a:avLst/>
          </a:prstGeom>
          <a:noFill/>
          <a:ln>
            <a:noFill/>
          </a:ln>
        </p:spPr>
      </p:pic>
      <p:sp>
        <p:nvSpPr>
          <p:cNvPr id="165" name="Google Shape;165;p18"/>
          <p:cNvSpPr/>
          <p:nvPr/>
        </p:nvSpPr>
        <p:spPr>
          <a:xfrm>
            <a:off x="8345838" y="1503000"/>
            <a:ext cx="442500" cy="73800"/>
          </a:xfrm>
          <a:prstGeom prst="rect">
            <a:avLst/>
          </a:prstGeom>
          <a:solidFill>
            <a:srgbClr val="351C7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FFFFFF"/>
              </a:solidFill>
              <a:latin typeface="Poppins"/>
              <a:ea typeface="Poppins"/>
              <a:cs typeface="Poppins"/>
              <a:sym typeface="Poppins"/>
            </a:endParaRPr>
          </a:p>
        </p:txBody>
      </p:sp>
      <p:sp>
        <p:nvSpPr>
          <p:cNvPr id="166" name="Google Shape;166;p18"/>
          <p:cNvSpPr txBox="1"/>
          <p:nvPr/>
        </p:nvSpPr>
        <p:spPr>
          <a:xfrm>
            <a:off x="8045151" y="788385"/>
            <a:ext cx="9144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solidFill>
                  <a:schemeClr val="dk1"/>
                </a:solidFill>
                <a:latin typeface="Oswald"/>
                <a:ea typeface="Oswald"/>
                <a:cs typeface="Oswald"/>
                <a:sym typeface="Oswald"/>
              </a:rPr>
              <a:t>PRINCIPAL DATA CONSULTANT</a:t>
            </a:r>
            <a:endParaRPr b="1" sz="600">
              <a:solidFill>
                <a:schemeClr val="dk1"/>
              </a:solidFill>
              <a:latin typeface="Oswald"/>
              <a:ea typeface="Oswald"/>
              <a:cs typeface="Oswald"/>
              <a:sym typeface="Oswald"/>
            </a:endParaRPr>
          </a:p>
        </p:txBody>
      </p:sp>
      <p:pic>
        <p:nvPicPr>
          <p:cNvPr id="167" name="Google Shape;167;p18"/>
          <p:cNvPicPr preferRelativeResize="0"/>
          <p:nvPr/>
        </p:nvPicPr>
        <p:blipFill rotWithShape="1">
          <a:blip r:embed="rId6">
            <a:alphaModFix/>
          </a:blip>
          <a:srcRect b="39042" l="4694" r="24182" t="0"/>
          <a:stretch/>
        </p:blipFill>
        <p:spPr>
          <a:xfrm>
            <a:off x="1638901" y="3722299"/>
            <a:ext cx="582930" cy="228600"/>
          </a:xfrm>
          <a:prstGeom prst="rect">
            <a:avLst/>
          </a:prstGeom>
          <a:noFill/>
          <a:ln>
            <a:noFill/>
          </a:ln>
        </p:spPr>
      </p:pic>
      <p:sp>
        <p:nvSpPr>
          <p:cNvPr id="168" name="Google Shape;168;p18"/>
          <p:cNvSpPr txBox="1"/>
          <p:nvPr/>
        </p:nvSpPr>
        <p:spPr>
          <a:xfrm>
            <a:off x="728875" y="4348800"/>
            <a:ext cx="11430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solidFill>
                  <a:schemeClr val="dk1"/>
                </a:solidFill>
                <a:latin typeface="Oswald"/>
                <a:ea typeface="Oswald"/>
                <a:cs typeface="Oswald"/>
                <a:sym typeface="Oswald"/>
              </a:rPr>
              <a:t>MARKETING/CRM PROJECT</a:t>
            </a:r>
            <a:endParaRPr b="1" sz="600">
              <a:solidFill>
                <a:schemeClr val="dk1"/>
              </a:solidFill>
              <a:latin typeface="Oswald"/>
              <a:ea typeface="Oswald"/>
              <a:cs typeface="Oswald"/>
              <a:sym typeface="Oswald"/>
            </a:endParaRPr>
          </a:p>
          <a:p>
            <a:pPr indent="0" lvl="0" marL="0" rtl="0" algn="ctr">
              <a:spcBef>
                <a:spcPts val="0"/>
              </a:spcBef>
              <a:spcAft>
                <a:spcPts val="0"/>
              </a:spcAft>
              <a:buNone/>
            </a:pPr>
            <a:r>
              <a:rPr lang="en" sz="600">
                <a:solidFill>
                  <a:schemeClr val="dk1"/>
                </a:solidFill>
                <a:latin typeface="Oswald"/>
                <a:ea typeface="Oswald"/>
                <a:cs typeface="Oswald"/>
                <a:sym typeface="Oswald"/>
              </a:rPr>
              <a:t>EDA, Customer Segmentation, KPI</a:t>
            </a:r>
            <a:endParaRPr sz="600">
              <a:solidFill>
                <a:schemeClr val="dk1"/>
              </a:solidFill>
              <a:latin typeface="Oswald"/>
              <a:ea typeface="Oswald"/>
              <a:cs typeface="Oswald"/>
              <a:sym typeface="Oswald"/>
            </a:endParaRPr>
          </a:p>
        </p:txBody>
      </p:sp>
      <p:cxnSp>
        <p:nvCxnSpPr>
          <p:cNvPr id="169" name="Google Shape;169;p18"/>
          <p:cNvCxnSpPr/>
          <p:nvPr/>
        </p:nvCxnSpPr>
        <p:spPr>
          <a:xfrm>
            <a:off x="3983520" y="4038908"/>
            <a:ext cx="2324400" cy="0"/>
          </a:xfrm>
          <a:prstGeom prst="straightConnector1">
            <a:avLst/>
          </a:prstGeom>
          <a:noFill/>
          <a:ln cap="flat" cmpd="sng" w="9525">
            <a:solidFill>
              <a:srgbClr val="FF6A4C"/>
            </a:solidFill>
            <a:prstDash val="solid"/>
            <a:round/>
            <a:headEnd len="med" w="med" type="none"/>
            <a:tailEnd len="med" w="med" type="none"/>
          </a:ln>
        </p:spPr>
      </p:cxnSp>
      <p:grpSp>
        <p:nvGrpSpPr>
          <p:cNvPr id="170" name="Google Shape;170;p18"/>
          <p:cNvGrpSpPr/>
          <p:nvPr/>
        </p:nvGrpSpPr>
        <p:grpSpPr>
          <a:xfrm>
            <a:off x="2202685" y="4196637"/>
            <a:ext cx="757154" cy="109731"/>
            <a:chOff x="3066800" y="4873450"/>
            <a:chExt cx="1077953" cy="155448"/>
          </a:xfrm>
        </p:grpSpPr>
        <p:pic>
          <p:nvPicPr>
            <p:cNvPr id="171" name="Google Shape;171;p18"/>
            <p:cNvPicPr preferRelativeResize="0"/>
            <p:nvPr/>
          </p:nvPicPr>
          <p:blipFill rotWithShape="1">
            <a:blip r:embed="rId17">
              <a:alphaModFix/>
            </a:blip>
            <a:srcRect b="0" l="0" r="0" t="76998"/>
            <a:stretch/>
          </p:blipFill>
          <p:spPr>
            <a:xfrm>
              <a:off x="3367513" y="4873450"/>
              <a:ext cx="777240" cy="155448"/>
            </a:xfrm>
            <a:prstGeom prst="rect">
              <a:avLst/>
            </a:prstGeom>
            <a:noFill/>
            <a:ln>
              <a:noFill/>
            </a:ln>
          </p:spPr>
        </p:pic>
        <p:pic>
          <p:nvPicPr>
            <p:cNvPr id="172" name="Google Shape;172;p18"/>
            <p:cNvPicPr preferRelativeResize="0"/>
            <p:nvPr/>
          </p:nvPicPr>
          <p:blipFill rotWithShape="1">
            <a:blip r:embed="rId17">
              <a:alphaModFix/>
            </a:blip>
            <a:srcRect b="32505" l="0" r="0" t="0"/>
            <a:stretch/>
          </p:blipFill>
          <p:spPr>
            <a:xfrm>
              <a:off x="3066800" y="4873450"/>
              <a:ext cx="295351" cy="155448"/>
            </a:xfrm>
            <a:prstGeom prst="rect">
              <a:avLst/>
            </a:prstGeom>
            <a:noFill/>
            <a:ln>
              <a:noFill/>
            </a:ln>
          </p:spPr>
        </p:pic>
      </p:grpSp>
      <p:grpSp>
        <p:nvGrpSpPr>
          <p:cNvPr id="173" name="Google Shape;173;p18"/>
          <p:cNvGrpSpPr/>
          <p:nvPr/>
        </p:nvGrpSpPr>
        <p:grpSpPr>
          <a:xfrm>
            <a:off x="827154" y="4182925"/>
            <a:ext cx="946440" cy="137155"/>
            <a:chOff x="805117" y="4338513"/>
            <a:chExt cx="1142905" cy="164593"/>
          </a:xfrm>
        </p:grpSpPr>
        <p:pic>
          <p:nvPicPr>
            <p:cNvPr id="174" name="Google Shape;174;p18"/>
            <p:cNvPicPr preferRelativeResize="0"/>
            <p:nvPr/>
          </p:nvPicPr>
          <p:blipFill rotWithShape="1">
            <a:blip r:embed="rId18">
              <a:alphaModFix/>
            </a:blip>
            <a:srcRect b="29639" l="0" r="0" t="13709"/>
            <a:stretch/>
          </p:blipFill>
          <p:spPr>
            <a:xfrm>
              <a:off x="805117" y="4353350"/>
              <a:ext cx="213970" cy="118871"/>
            </a:xfrm>
            <a:prstGeom prst="rect">
              <a:avLst/>
            </a:prstGeom>
            <a:noFill/>
            <a:ln>
              <a:noFill/>
            </a:ln>
          </p:spPr>
        </p:pic>
        <p:pic>
          <p:nvPicPr>
            <p:cNvPr id="175" name="Google Shape;175;p18"/>
            <p:cNvPicPr preferRelativeResize="0"/>
            <p:nvPr/>
          </p:nvPicPr>
          <p:blipFill rotWithShape="1">
            <a:blip r:embed="rId18">
              <a:alphaModFix/>
            </a:blip>
            <a:srcRect b="17892" l="5663" r="28019" t="69999"/>
            <a:stretch/>
          </p:blipFill>
          <p:spPr>
            <a:xfrm>
              <a:off x="1026305" y="4338513"/>
              <a:ext cx="921718" cy="164593"/>
            </a:xfrm>
            <a:prstGeom prst="rect">
              <a:avLst/>
            </a:prstGeom>
            <a:noFill/>
            <a:ln>
              <a:noFill/>
            </a:ln>
          </p:spPr>
        </p:pic>
      </p:grpSp>
      <p:cxnSp>
        <p:nvCxnSpPr>
          <p:cNvPr id="176" name="Google Shape;176;p18"/>
          <p:cNvCxnSpPr/>
          <p:nvPr/>
        </p:nvCxnSpPr>
        <p:spPr>
          <a:xfrm>
            <a:off x="921920" y="4038908"/>
            <a:ext cx="2016900" cy="0"/>
          </a:xfrm>
          <a:prstGeom prst="straightConnector1">
            <a:avLst/>
          </a:prstGeom>
          <a:noFill/>
          <a:ln cap="flat" cmpd="sng" w="9525">
            <a:solidFill>
              <a:srgbClr val="FF6A4C"/>
            </a:solidFill>
            <a:prstDash val="solid"/>
            <a:round/>
            <a:headEnd len="med" w="med" type="none"/>
            <a:tailEnd len="med" w="med" type="none"/>
          </a:ln>
        </p:spPr>
      </p:cxnSp>
      <p:grpSp>
        <p:nvGrpSpPr>
          <p:cNvPr id="177" name="Google Shape;177;p18"/>
          <p:cNvGrpSpPr/>
          <p:nvPr/>
        </p:nvGrpSpPr>
        <p:grpSpPr>
          <a:xfrm>
            <a:off x="8007315" y="4137207"/>
            <a:ext cx="605775" cy="228590"/>
            <a:chOff x="7514200" y="4269938"/>
            <a:chExt cx="813120" cy="308989"/>
          </a:xfrm>
        </p:grpSpPr>
        <p:pic>
          <p:nvPicPr>
            <p:cNvPr id="178" name="Google Shape;178;p18"/>
            <p:cNvPicPr preferRelativeResize="0"/>
            <p:nvPr/>
          </p:nvPicPr>
          <p:blipFill rotWithShape="1">
            <a:blip r:embed="rId19">
              <a:alphaModFix/>
            </a:blip>
            <a:srcRect b="16501" l="8565" r="51835" t="13101"/>
            <a:stretch/>
          </p:blipFill>
          <p:spPr>
            <a:xfrm>
              <a:off x="7514200" y="4277175"/>
              <a:ext cx="311810" cy="301752"/>
            </a:xfrm>
            <a:prstGeom prst="rect">
              <a:avLst/>
            </a:prstGeom>
            <a:noFill/>
            <a:ln>
              <a:noFill/>
            </a:ln>
          </p:spPr>
        </p:pic>
        <p:pic>
          <p:nvPicPr>
            <p:cNvPr id="179" name="Google Shape;179;p18"/>
            <p:cNvPicPr preferRelativeResize="0"/>
            <p:nvPr/>
          </p:nvPicPr>
          <p:blipFill rotWithShape="1">
            <a:blip r:embed="rId19">
              <a:alphaModFix/>
            </a:blip>
            <a:srcRect b="16499" l="49848" r="8032" t="33983"/>
            <a:stretch/>
          </p:blipFill>
          <p:spPr>
            <a:xfrm>
              <a:off x="7854575" y="4269938"/>
              <a:ext cx="472745" cy="301752"/>
            </a:xfrm>
            <a:prstGeom prst="rect">
              <a:avLst/>
            </a:prstGeom>
            <a:noFill/>
            <a:ln>
              <a:noFill/>
            </a:ln>
          </p:spPr>
        </p:pic>
      </p:grpSp>
      <p:sp>
        <p:nvSpPr>
          <p:cNvPr id="180" name="Google Shape;180;p18"/>
          <p:cNvSpPr txBox="1"/>
          <p:nvPr/>
        </p:nvSpPr>
        <p:spPr>
          <a:xfrm>
            <a:off x="7262275" y="4348800"/>
            <a:ext cx="1257300" cy="29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600">
                <a:solidFill>
                  <a:schemeClr val="dk1"/>
                </a:solidFill>
                <a:latin typeface="Oswald"/>
                <a:ea typeface="Oswald"/>
                <a:cs typeface="Oswald"/>
                <a:sym typeface="Oswald"/>
              </a:rPr>
              <a:t>AI PROJECT</a:t>
            </a:r>
            <a:endParaRPr b="1" sz="600">
              <a:solidFill>
                <a:schemeClr val="dk1"/>
              </a:solidFill>
              <a:latin typeface="Oswald"/>
              <a:ea typeface="Oswald"/>
              <a:cs typeface="Oswald"/>
              <a:sym typeface="Oswald"/>
            </a:endParaRPr>
          </a:p>
          <a:p>
            <a:pPr indent="0" lvl="0" marL="0" rtl="0" algn="ctr">
              <a:spcBef>
                <a:spcPts val="0"/>
              </a:spcBef>
              <a:spcAft>
                <a:spcPts val="0"/>
              </a:spcAft>
              <a:buNone/>
            </a:pPr>
            <a:r>
              <a:rPr lang="en" sz="600">
                <a:solidFill>
                  <a:schemeClr val="dk1"/>
                </a:solidFill>
                <a:latin typeface="Oswald"/>
                <a:ea typeface="Oswald"/>
                <a:cs typeface="Oswald"/>
                <a:sym typeface="Oswald"/>
              </a:rPr>
              <a:t>NLP, LLM, (Near) Real-Time Predictions</a:t>
            </a:r>
            <a:endParaRPr sz="600">
              <a:solidFill>
                <a:schemeClr val="dk1"/>
              </a:solidFill>
              <a:latin typeface="Oswald"/>
              <a:ea typeface="Oswald"/>
              <a:cs typeface="Oswald"/>
              <a:sym typeface="Oswald"/>
            </a:endParaRPr>
          </a:p>
        </p:txBody>
      </p:sp>
      <p:pic>
        <p:nvPicPr>
          <p:cNvPr id="181" name="Google Shape;181;p18"/>
          <p:cNvPicPr preferRelativeResize="0"/>
          <p:nvPr/>
        </p:nvPicPr>
        <p:blipFill>
          <a:blip r:embed="rId16">
            <a:alphaModFix/>
          </a:blip>
          <a:stretch>
            <a:fillRect/>
          </a:stretch>
        </p:blipFill>
        <p:spPr>
          <a:xfrm>
            <a:off x="7594142" y="3740587"/>
            <a:ext cx="547268" cy="192024"/>
          </a:xfrm>
          <a:prstGeom prst="rect">
            <a:avLst/>
          </a:prstGeom>
          <a:noFill/>
          <a:ln>
            <a:noFill/>
          </a:ln>
        </p:spPr>
      </p:pic>
      <p:cxnSp>
        <p:nvCxnSpPr>
          <p:cNvPr id="182" name="Google Shape;182;p18"/>
          <p:cNvCxnSpPr/>
          <p:nvPr/>
        </p:nvCxnSpPr>
        <p:spPr>
          <a:xfrm>
            <a:off x="7489334" y="4038908"/>
            <a:ext cx="756900" cy="0"/>
          </a:xfrm>
          <a:prstGeom prst="straightConnector1">
            <a:avLst/>
          </a:prstGeom>
          <a:noFill/>
          <a:ln cap="flat" cmpd="sng" w="9525">
            <a:solidFill>
              <a:srgbClr val="FF6A4C"/>
            </a:solidFill>
            <a:prstDash val="solid"/>
            <a:round/>
            <a:headEnd len="med" w="med" type="none"/>
            <a:tailEnd len="med" w="med" type="none"/>
          </a:ln>
        </p:spPr>
      </p:cxnSp>
      <p:pic>
        <p:nvPicPr>
          <p:cNvPr id="183" name="Google Shape;183;p18"/>
          <p:cNvPicPr preferRelativeResize="0"/>
          <p:nvPr/>
        </p:nvPicPr>
        <p:blipFill rotWithShape="1">
          <a:blip r:embed="rId20">
            <a:alphaModFix/>
          </a:blip>
          <a:srcRect b="0" l="14326" r="11899" t="0"/>
          <a:stretch/>
        </p:blipFill>
        <p:spPr>
          <a:xfrm>
            <a:off x="7168763" y="4146346"/>
            <a:ext cx="525781" cy="210312"/>
          </a:xfrm>
          <a:prstGeom prst="rect">
            <a:avLst/>
          </a:prstGeom>
          <a:noFill/>
          <a:ln>
            <a:noFill/>
          </a:ln>
        </p:spPr>
      </p:pic>
      <p:pic>
        <p:nvPicPr>
          <p:cNvPr id="184" name="Google Shape;184;p18"/>
          <p:cNvPicPr preferRelativeResize="0"/>
          <p:nvPr/>
        </p:nvPicPr>
        <p:blipFill>
          <a:blip r:embed="rId21">
            <a:alphaModFix/>
          </a:blip>
          <a:stretch>
            <a:fillRect/>
          </a:stretch>
        </p:blipFill>
        <p:spPr>
          <a:xfrm>
            <a:off x="3430913" y="4722867"/>
            <a:ext cx="320040" cy="320040"/>
          </a:xfrm>
          <a:prstGeom prst="rect">
            <a:avLst/>
          </a:prstGeom>
          <a:noFill/>
          <a:ln>
            <a:noFill/>
          </a:ln>
        </p:spPr>
      </p:pic>
      <p:pic>
        <p:nvPicPr>
          <p:cNvPr id="185" name="Google Shape;185;p18"/>
          <p:cNvPicPr preferRelativeResize="0"/>
          <p:nvPr/>
        </p:nvPicPr>
        <p:blipFill>
          <a:blip r:embed="rId22">
            <a:alphaModFix/>
          </a:blip>
          <a:stretch>
            <a:fillRect/>
          </a:stretch>
        </p:blipFill>
        <p:spPr>
          <a:xfrm>
            <a:off x="639900" y="4768587"/>
            <a:ext cx="228600" cy="228600"/>
          </a:xfrm>
          <a:prstGeom prst="rect">
            <a:avLst/>
          </a:prstGeom>
          <a:noFill/>
          <a:ln>
            <a:noFill/>
          </a:ln>
        </p:spPr>
      </p:pic>
      <p:pic>
        <p:nvPicPr>
          <p:cNvPr id="186" name="Google Shape;186;p18"/>
          <p:cNvPicPr preferRelativeResize="0"/>
          <p:nvPr/>
        </p:nvPicPr>
        <p:blipFill>
          <a:blip r:embed="rId23">
            <a:alphaModFix/>
          </a:blip>
          <a:stretch>
            <a:fillRect/>
          </a:stretch>
        </p:blipFill>
        <p:spPr>
          <a:xfrm>
            <a:off x="4158337" y="4768587"/>
            <a:ext cx="229338" cy="228600"/>
          </a:xfrm>
          <a:prstGeom prst="rect">
            <a:avLst/>
          </a:prstGeom>
          <a:noFill/>
          <a:ln>
            <a:noFill/>
          </a:ln>
        </p:spPr>
      </p:pic>
      <p:pic>
        <p:nvPicPr>
          <p:cNvPr id="187" name="Google Shape;187;p18"/>
          <p:cNvPicPr preferRelativeResize="0"/>
          <p:nvPr/>
        </p:nvPicPr>
        <p:blipFill>
          <a:blip r:embed="rId23">
            <a:alphaModFix/>
          </a:blip>
          <a:stretch>
            <a:fillRect/>
          </a:stretch>
        </p:blipFill>
        <p:spPr>
          <a:xfrm>
            <a:off x="7026424" y="4768594"/>
            <a:ext cx="229338" cy="228600"/>
          </a:xfrm>
          <a:prstGeom prst="rect">
            <a:avLst/>
          </a:prstGeom>
          <a:noFill/>
          <a:ln>
            <a:noFill/>
          </a:ln>
        </p:spPr>
      </p:pic>
      <p:pic>
        <p:nvPicPr>
          <p:cNvPr id="188" name="Google Shape;188;p18"/>
          <p:cNvPicPr preferRelativeResize="0"/>
          <p:nvPr/>
        </p:nvPicPr>
        <p:blipFill>
          <a:blip r:embed="rId24">
            <a:alphaModFix/>
          </a:blip>
          <a:stretch>
            <a:fillRect/>
          </a:stretch>
        </p:blipFill>
        <p:spPr>
          <a:xfrm>
            <a:off x="1164112" y="4791448"/>
            <a:ext cx="402335" cy="182880"/>
          </a:xfrm>
          <a:prstGeom prst="rect">
            <a:avLst/>
          </a:prstGeom>
          <a:noFill/>
          <a:ln>
            <a:noFill/>
          </a:ln>
        </p:spPr>
      </p:pic>
      <p:pic>
        <p:nvPicPr>
          <p:cNvPr id="189" name="Google Shape;189;p18"/>
          <p:cNvPicPr preferRelativeResize="0"/>
          <p:nvPr/>
        </p:nvPicPr>
        <p:blipFill>
          <a:blip r:embed="rId3">
            <a:alphaModFix/>
          </a:blip>
          <a:stretch>
            <a:fillRect/>
          </a:stretch>
        </p:blipFill>
        <p:spPr>
          <a:xfrm>
            <a:off x="7270763" y="4722874"/>
            <a:ext cx="320040" cy="320040"/>
          </a:xfrm>
          <a:prstGeom prst="rect">
            <a:avLst/>
          </a:prstGeom>
          <a:noFill/>
          <a:ln>
            <a:noFill/>
          </a:ln>
        </p:spPr>
      </p:pic>
      <p:pic>
        <p:nvPicPr>
          <p:cNvPr id="190" name="Google Shape;190;p18"/>
          <p:cNvPicPr preferRelativeResize="0"/>
          <p:nvPr/>
        </p:nvPicPr>
        <p:blipFill>
          <a:blip r:embed="rId3">
            <a:alphaModFix/>
          </a:blip>
          <a:stretch>
            <a:fillRect/>
          </a:stretch>
        </p:blipFill>
        <p:spPr>
          <a:xfrm>
            <a:off x="1597667" y="4722867"/>
            <a:ext cx="320040" cy="320040"/>
          </a:xfrm>
          <a:prstGeom prst="rect">
            <a:avLst/>
          </a:prstGeom>
          <a:noFill/>
          <a:ln>
            <a:noFill/>
          </a:ln>
        </p:spPr>
      </p:pic>
      <p:pic>
        <p:nvPicPr>
          <p:cNvPr id="191" name="Google Shape;191;p18"/>
          <p:cNvPicPr preferRelativeResize="0"/>
          <p:nvPr/>
        </p:nvPicPr>
        <p:blipFill>
          <a:blip r:embed="rId25">
            <a:alphaModFix/>
          </a:blip>
          <a:stretch>
            <a:fillRect/>
          </a:stretch>
        </p:blipFill>
        <p:spPr>
          <a:xfrm>
            <a:off x="1948927" y="4791447"/>
            <a:ext cx="353567" cy="182881"/>
          </a:xfrm>
          <a:prstGeom prst="rect">
            <a:avLst/>
          </a:prstGeom>
          <a:noFill/>
          <a:ln>
            <a:noFill/>
          </a:ln>
        </p:spPr>
      </p:pic>
      <p:pic>
        <p:nvPicPr>
          <p:cNvPr id="192" name="Google Shape;192;p18"/>
          <p:cNvPicPr preferRelativeResize="0"/>
          <p:nvPr/>
        </p:nvPicPr>
        <p:blipFill>
          <a:blip r:embed="rId25">
            <a:alphaModFix/>
          </a:blip>
          <a:stretch>
            <a:fillRect/>
          </a:stretch>
        </p:blipFill>
        <p:spPr>
          <a:xfrm>
            <a:off x="4676218" y="4791447"/>
            <a:ext cx="353567" cy="182881"/>
          </a:xfrm>
          <a:prstGeom prst="rect">
            <a:avLst/>
          </a:prstGeom>
          <a:noFill/>
          <a:ln>
            <a:noFill/>
          </a:ln>
        </p:spPr>
      </p:pic>
      <p:pic>
        <p:nvPicPr>
          <p:cNvPr id="193" name="Google Shape;193;p18"/>
          <p:cNvPicPr preferRelativeResize="0"/>
          <p:nvPr/>
        </p:nvPicPr>
        <p:blipFill rotWithShape="1">
          <a:blip r:embed="rId26">
            <a:alphaModFix/>
          </a:blip>
          <a:srcRect b="0" l="23987" r="-1267" t="9"/>
          <a:stretch/>
        </p:blipFill>
        <p:spPr>
          <a:xfrm>
            <a:off x="8122964" y="4782310"/>
            <a:ext cx="393895" cy="91440"/>
          </a:xfrm>
          <a:prstGeom prst="rect">
            <a:avLst/>
          </a:prstGeom>
          <a:noFill/>
          <a:ln>
            <a:noFill/>
          </a:ln>
        </p:spPr>
      </p:pic>
      <p:pic>
        <p:nvPicPr>
          <p:cNvPr id="194" name="Google Shape;194;p18"/>
          <p:cNvPicPr preferRelativeResize="0"/>
          <p:nvPr/>
        </p:nvPicPr>
        <p:blipFill>
          <a:blip r:embed="rId27">
            <a:alphaModFix/>
          </a:blip>
          <a:stretch>
            <a:fillRect/>
          </a:stretch>
        </p:blipFill>
        <p:spPr>
          <a:xfrm>
            <a:off x="5102143" y="4747633"/>
            <a:ext cx="370331" cy="137160"/>
          </a:xfrm>
          <a:prstGeom prst="rect">
            <a:avLst/>
          </a:prstGeom>
          <a:noFill/>
          <a:ln>
            <a:noFill/>
          </a:ln>
        </p:spPr>
      </p:pic>
      <p:pic>
        <p:nvPicPr>
          <p:cNvPr id="195" name="Google Shape;195;p18"/>
          <p:cNvPicPr preferRelativeResize="0"/>
          <p:nvPr/>
        </p:nvPicPr>
        <p:blipFill>
          <a:blip r:embed="rId28">
            <a:alphaModFix/>
          </a:blip>
          <a:stretch>
            <a:fillRect/>
          </a:stretch>
        </p:blipFill>
        <p:spPr>
          <a:xfrm>
            <a:off x="3756636" y="4791447"/>
            <a:ext cx="182880" cy="182880"/>
          </a:xfrm>
          <a:prstGeom prst="rect">
            <a:avLst/>
          </a:prstGeom>
          <a:noFill/>
          <a:ln>
            <a:noFill/>
          </a:ln>
        </p:spPr>
      </p:pic>
      <p:grpSp>
        <p:nvGrpSpPr>
          <p:cNvPr id="196" name="Google Shape;196;p18"/>
          <p:cNvGrpSpPr/>
          <p:nvPr/>
        </p:nvGrpSpPr>
        <p:grpSpPr>
          <a:xfrm>
            <a:off x="5912466" y="4761275"/>
            <a:ext cx="307239" cy="243225"/>
            <a:chOff x="6224713" y="4794113"/>
            <a:chExt cx="307239" cy="243225"/>
          </a:xfrm>
        </p:grpSpPr>
        <p:pic>
          <p:nvPicPr>
            <p:cNvPr id="197" name="Google Shape;197;p18"/>
            <p:cNvPicPr preferRelativeResize="0"/>
            <p:nvPr/>
          </p:nvPicPr>
          <p:blipFill>
            <a:blip r:embed="rId29">
              <a:alphaModFix/>
            </a:blip>
            <a:stretch>
              <a:fillRect/>
            </a:stretch>
          </p:blipFill>
          <p:spPr>
            <a:xfrm>
              <a:off x="6237362" y="4794113"/>
              <a:ext cx="281940" cy="91440"/>
            </a:xfrm>
            <a:prstGeom prst="rect">
              <a:avLst/>
            </a:prstGeom>
            <a:noFill/>
            <a:ln>
              <a:noFill/>
            </a:ln>
          </p:spPr>
        </p:pic>
        <p:pic>
          <p:nvPicPr>
            <p:cNvPr id="198" name="Google Shape;198;p18"/>
            <p:cNvPicPr preferRelativeResize="0"/>
            <p:nvPr/>
          </p:nvPicPr>
          <p:blipFill>
            <a:blip r:embed="rId30">
              <a:alphaModFix/>
            </a:blip>
            <a:stretch>
              <a:fillRect/>
            </a:stretch>
          </p:blipFill>
          <p:spPr>
            <a:xfrm>
              <a:off x="6224713" y="4927610"/>
              <a:ext cx="307239" cy="109727"/>
            </a:xfrm>
            <a:prstGeom prst="rect">
              <a:avLst/>
            </a:prstGeom>
            <a:noFill/>
            <a:ln>
              <a:noFill/>
            </a:ln>
          </p:spPr>
        </p:pic>
      </p:grpSp>
      <p:pic>
        <p:nvPicPr>
          <p:cNvPr id="199" name="Google Shape;199;p18"/>
          <p:cNvPicPr preferRelativeResize="0"/>
          <p:nvPr/>
        </p:nvPicPr>
        <p:blipFill>
          <a:blip r:embed="rId31">
            <a:alphaModFix/>
          </a:blip>
          <a:stretch>
            <a:fillRect/>
          </a:stretch>
        </p:blipFill>
        <p:spPr>
          <a:xfrm>
            <a:off x="899720" y="4814308"/>
            <a:ext cx="233172" cy="137160"/>
          </a:xfrm>
          <a:prstGeom prst="rect">
            <a:avLst/>
          </a:prstGeom>
          <a:noFill/>
          <a:ln>
            <a:noFill/>
          </a:ln>
        </p:spPr>
      </p:pic>
      <p:grpSp>
        <p:nvGrpSpPr>
          <p:cNvPr id="200" name="Google Shape;200;p18"/>
          <p:cNvGrpSpPr/>
          <p:nvPr/>
        </p:nvGrpSpPr>
        <p:grpSpPr>
          <a:xfrm>
            <a:off x="6244438" y="4711714"/>
            <a:ext cx="230429" cy="342348"/>
            <a:chOff x="6402304" y="4733688"/>
            <a:chExt cx="230429" cy="342348"/>
          </a:xfrm>
        </p:grpSpPr>
        <p:pic>
          <p:nvPicPr>
            <p:cNvPr id="201" name="Google Shape;201;p18"/>
            <p:cNvPicPr preferRelativeResize="0"/>
            <p:nvPr/>
          </p:nvPicPr>
          <p:blipFill>
            <a:blip r:embed="rId32">
              <a:alphaModFix/>
            </a:blip>
            <a:stretch>
              <a:fillRect/>
            </a:stretch>
          </p:blipFill>
          <p:spPr>
            <a:xfrm>
              <a:off x="6402304" y="4733688"/>
              <a:ext cx="230429" cy="164591"/>
            </a:xfrm>
            <a:prstGeom prst="rect">
              <a:avLst/>
            </a:prstGeom>
            <a:noFill/>
            <a:ln>
              <a:noFill/>
            </a:ln>
          </p:spPr>
        </p:pic>
        <p:pic>
          <p:nvPicPr>
            <p:cNvPr id="202" name="Google Shape;202;p18"/>
            <p:cNvPicPr preferRelativeResize="0"/>
            <p:nvPr/>
          </p:nvPicPr>
          <p:blipFill>
            <a:blip r:embed="rId33">
              <a:alphaModFix/>
            </a:blip>
            <a:stretch>
              <a:fillRect/>
            </a:stretch>
          </p:blipFill>
          <p:spPr>
            <a:xfrm>
              <a:off x="6439794" y="4920588"/>
              <a:ext cx="155448" cy="155448"/>
            </a:xfrm>
            <a:prstGeom prst="rect">
              <a:avLst/>
            </a:prstGeom>
            <a:noFill/>
            <a:ln>
              <a:noFill/>
            </a:ln>
          </p:spPr>
        </p:pic>
      </p:grpSp>
      <p:pic>
        <p:nvPicPr>
          <p:cNvPr id="203" name="Google Shape;203;p18"/>
          <p:cNvPicPr preferRelativeResize="0"/>
          <p:nvPr/>
        </p:nvPicPr>
        <p:blipFill>
          <a:blip r:embed="rId34">
            <a:alphaModFix/>
          </a:blip>
          <a:stretch>
            <a:fillRect/>
          </a:stretch>
        </p:blipFill>
        <p:spPr>
          <a:xfrm>
            <a:off x="2333714" y="4768588"/>
            <a:ext cx="411479" cy="228599"/>
          </a:xfrm>
          <a:prstGeom prst="rect">
            <a:avLst/>
          </a:prstGeom>
          <a:noFill/>
          <a:ln>
            <a:noFill/>
          </a:ln>
        </p:spPr>
      </p:pic>
      <p:pic>
        <p:nvPicPr>
          <p:cNvPr id="204" name="Google Shape;204;p18"/>
          <p:cNvPicPr preferRelativeResize="0"/>
          <p:nvPr/>
        </p:nvPicPr>
        <p:blipFill rotWithShape="1">
          <a:blip r:embed="rId35">
            <a:alphaModFix/>
          </a:blip>
          <a:srcRect b="0" l="35291" r="2012" t="0"/>
          <a:stretch/>
        </p:blipFill>
        <p:spPr>
          <a:xfrm>
            <a:off x="2776413" y="4791450"/>
            <a:ext cx="444401" cy="182875"/>
          </a:xfrm>
          <a:prstGeom prst="rect">
            <a:avLst/>
          </a:prstGeom>
          <a:noFill/>
          <a:ln>
            <a:noFill/>
          </a:ln>
        </p:spPr>
      </p:pic>
      <p:grpSp>
        <p:nvGrpSpPr>
          <p:cNvPr id="205" name="Google Shape;205;p18"/>
          <p:cNvGrpSpPr/>
          <p:nvPr/>
        </p:nvGrpSpPr>
        <p:grpSpPr>
          <a:xfrm>
            <a:off x="3983299" y="4709839"/>
            <a:ext cx="164592" cy="346098"/>
            <a:chOff x="4093528" y="4716319"/>
            <a:chExt cx="164592" cy="346098"/>
          </a:xfrm>
        </p:grpSpPr>
        <p:pic>
          <p:nvPicPr>
            <p:cNvPr id="206" name="Google Shape;206;p18"/>
            <p:cNvPicPr preferRelativeResize="0"/>
            <p:nvPr/>
          </p:nvPicPr>
          <p:blipFill>
            <a:blip r:embed="rId36">
              <a:alphaModFix/>
            </a:blip>
            <a:stretch>
              <a:fillRect/>
            </a:stretch>
          </p:blipFill>
          <p:spPr>
            <a:xfrm>
              <a:off x="4093528" y="4897825"/>
              <a:ext cx="164592" cy="164592"/>
            </a:xfrm>
            <a:prstGeom prst="rect">
              <a:avLst/>
            </a:prstGeom>
            <a:noFill/>
            <a:ln>
              <a:noFill/>
            </a:ln>
          </p:spPr>
        </p:pic>
        <p:pic>
          <p:nvPicPr>
            <p:cNvPr id="207" name="Google Shape;207;p18"/>
            <p:cNvPicPr preferRelativeResize="0"/>
            <p:nvPr/>
          </p:nvPicPr>
          <p:blipFill>
            <a:blip r:embed="rId37">
              <a:alphaModFix/>
            </a:blip>
            <a:stretch>
              <a:fillRect/>
            </a:stretch>
          </p:blipFill>
          <p:spPr>
            <a:xfrm>
              <a:off x="4107247" y="4716319"/>
              <a:ext cx="137160" cy="137160"/>
            </a:xfrm>
            <a:prstGeom prst="rect">
              <a:avLst/>
            </a:prstGeom>
            <a:noFill/>
            <a:ln>
              <a:noFill/>
            </a:ln>
          </p:spPr>
        </p:pic>
      </p:grpSp>
      <p:grpSp>
        <p:nvGrpSpPr>
          <p:cNvPr id="208" name="Google Shape;208;p18"/>
          <p:cNvGrpSpPr/>
          <p:nvPr/>
        </p:nvGrpSpPr>
        <p:grpSpPr>
          <a:xfrm>
            <a:off x="5544832" y="4751872"/>
            <a:ext cx="342900" cy="262032"/>
            <a:chOff x="5901949" y="4764688"/>
            <a:chExt cx="342900" cy="262032"/>
          </a:xfrm>
        </p:grpSpPr>
        <p:pic>
          <p:nvPicPr>
            <p:cNvPr id="209" name="Google Shape;209;p18"/>
            <p:cNvPicPr preferRelativeResize="0"/>
            <p:nvPr/>
          </p:nvPicPr>
          <p:blipFill>
            <a:blip r:embed="rId38">
              <a:alphaModFix/>
            </a:blip>
            <a:stretch>
              <a:fillRect/>
            </a:stretch>
          </p:blipFill>
          <p:spPr>
            <a:xfrm>
              <a:off x="5901949" y="4764688"/>
              <a:ext cx="342900" cy="137160"/>
            </a:xfrm>
            <a:prstGeom prst="rect">
              <a:avLst/>
            </a:prstGeom>
            <a:noFill/>
            <a:ln>
              <a:noFill/>
            </a:ln>
          </p:spPr>
        </p:pic>
        <p:pic>
          <p:nvPicPr>
            <p:cNvPr id="210" name="Google Shape;210;p18"/>
            <p:cNvPicPr preferRelativeResize="0"/>
            <p:nvPr/>
          </p:nvPicPr>
          <p:blipFill>
            <a:blip r:embed="rId39">
              <a:alphaModFix/>
            </a:blip>
            <a:stretch>
              <a:fillRect/>
            </a:stretch>
          </p:blipFill>
          <p:spPr>
            <a:xfrm>
              <a:off x="5949956" y="4889559"/>
              <a:ext cx="246886" cy="137160"/>
            </a:xfrm>
            <a:prstGeom prst="rect">
              <a:avLst/>
            </a:prstGeom>
            <a:noFill/>
            <a:ln>
              <a:noFill/>
            </a:ln>
          </p:spPr>
        </p:pic>
      </p:grpSp>
      <p:grpSp>
        <p:nvGrpSpPr>
          <p:cNvPr id="211" name="Google Shape;211;p18"/>
          <p:cNvGrpSpPr/>
          <p:nvPr/>
        </p:nvGrpSpPr>
        <p:grpSpPr>
          <a:xfrm>
            <a:off x="8546148" y="4704582"/>
            <a:ext cx="210314" cy="356625"/>
            <a:chOff x="7673436" y="4777732"/>
            <a:chExt cx="210314" cy="356625"/>
          </a:xfrm>
        </p:grpSpPr>
        <p:pic>
          <p:nvPicPr>
            <p:cNvPr id="212" name="Google Shape;212;p18"/>
            <p:cNvPicPr preferRelativeResize="0"/>
            <p:nvPr/>
          </p:nvPicPr>
          <p:blipFill rotWithShape="1">
            <a:blip r:embed="rId40">
              <a:alphaModFix/>
            </a:blip>
            <a:srcRect b="0" l="2074" r="71325" t="0"/>
            <a:stretch/>
          </p:blipFill>
          <p:spPr>
            <a:xfrm>
              <a:off x="7673436" y="4777732"/>
              <a:ext cx="210314" cy="210312"/>
            </a:xfrm>
            <a:prstGeom prst="rect">
              <a:avLst/>
            </a:prstGeom>
            <a:noFill/>
            <a:ln>
              <a:noFill/>
            </a:ln>
          </p:spPr>
        </p:pic>
        <p:pic>
          <p:nvPicPr>
            <p:cNvPr id="213" name="Google Shape;213;p18"/>
            <p:cNvPicPr preferRelativeResize="0"/>
            <p:nvPr/>
          </p:nvPicPr>
          <p:blipFill>
            <a:blip r:embed="rId41">
              <a:alphaModFix/>
            </a:blip>
            <a:stretch>
              <a:fillRect/>
            </a:stretch>
          </p:blipFill>
          <p:spPr>
            <a:xfrm>
              <a:off x="7687163" y="4951475"/>
              <a:ext cx="182881" cy="182881"/>
            </a:xfrm>
            <a:prstGeom prst="rect">
              <a:avLst/>
            </a:prstGeom>
            <a:noFill/>
            <a:ln>
              <a:noFill/>
            </a:ln>
          </p:spPr>
        </p:pic>
      </p:grpSp>
      <p:grpSp>
        <p:nvGrpSpPr>
          <p:cNvPr id="214" name="Google Shape;214;p18"/>
          <p:cNvGrpSpPr/>
          <p:nvPr/>
        </p:nvGrpSpPr>
        <p:grpSpPr>
          <a:xfrm>
            <a:off x="6465675" y="4744195"/>
            <a:ext cx="387706" cy="248795"/>
            <a:chOff x="6534350" y="4738108"/>
            <a:chExt cx="387706" cy="248795"/>
          </a:xfrm>
        </p:grpSpPr>
        <p:pic>
          <p:nvPicPr>
            <p:cNvPr id="215" name="Google Shape;215;p18"/>
            <p:cNvPicPr preferRelativeResize="0"/>
            <p:nvPr/>
          </p:nvPicPr>
          <p:blipFill>
            <a:blip r:embed="rId42">
              <a:alphaModFix/>
            </a:blip>
            <a:stretch>
              <a:fillRect/>
            </a:stretch>
          </p:blipFill>
          <p:spPr>
            <a:xfrm>
              <a:off x="6556753" y="4738108"/>
              <a:ext cx="342900" cy="137160"/>
            </a:xfrm>
            <a:prstGeom prst="rect">
              <a:avLst/>
            </a:prstGeom>
            <a:noFill/>
            <a:ln>
              <a:noFill/>
            </a:ln>
          </p:spPr>
        </p:pic>
        <p:pic>
          <p:nvPicPr>
            <p:cNvPr id="216" name="Google Shape;216;p18"/>
            <p:cNvPicPr preferRelativeResize="0"/>
            <p:nvPr/>
          </p:nvPicPr>
          <p:blipFill rotWithShape="1">
            <a:blip r:embed="rId43">
              <a:alphaModFix/>
            </a:blip>
            <a:srcRect b="14020" l="15326" r="15540" t="68633"/>
            <a:stretch/>
          </p:blipFill>
          <p:spPr>
            <a:xfrm>
              <a:off x="6534350" y="4913750"/>
              <a:ext cx="387706" cy="73153"/>
            </a:xfrm>
            <a:prstGeom prst="rect">
              <a:avLst/>
            </a:prstGeom>
            <a:noFill/>
            <a:ln>
              <a:noFill/>
            </a:ln>
          </p:spPr>
        </p:pic>
      </p:grpSp>
      <p:pic>
        <p:nvPicPr>
          <p:cNvPr id="217" name="Google Shape;217;p18"/>
          <p:cNvPicPr preferRelativeResize="0"/>
          <p:nvPr/>
        </p:nvPicPr>
        <p:blipFill>
          <a:blip r:embed="rId44">
            <a:alphaModFix/>
          </a:blip>
          <a:stretch>
            <a:fillRect/>
          </a:stretch>
        </p:blipFill>
        <p:spPr>
          <a:xfrm>
            <a:off x="7858103" y="4782310"/>
            <a:ext cx="221285" cy="201168"/>
          </a:xfrm>
          <a:prstGeom prst="rect">
            <a:avLst/>
          </a:prstGeom>
          <a:noFill/>
          <a:ln>
            <a:noFill/>
          </a:ln>
        </p:spPr>
      </p:pic>
      <p:pic>
        <p:nvPicPr>
          <p:cNvPr id="218" name="Google Shape;218;p18"/>
          <p:cNvPicPr preferRelativeResize="0"/>
          <p:nvPr/>
        </p:nvPicPr>
        <p:blipFill>
          <a:blip r:embed="rId45">
            <a:alphaModFix/>
          </a:blip>
          <a:stretch>
            <a:fillRect/>
          </a:stretch>
        </p:blipFill>
        <p:spPr>
          <a:xfrm>
            <a:off x="7601042" y="4768594"/>
            <a:ext cx="208722" cy="228599"/>
          </a:xfrm>
          <a:prstGeom prst="rect">
            <a:avLst/>
          </a:prstGeom>
          <a:noFill/>
          <a:ln>
            <a:noFill/>
          </a:ln>
        </p:spPr>
      </p:pic>
      <p:pic>
        <p:nvPicPr>
          <p:cNvPr id="219" name="Google Shape;219;p18"/>
          <p:cNvPicPr preferRelativeResize="0"/>
          <p:nvPr/>
        </p:nvPicPr>
        <p:blipFill>
          <a:blip r:embed="rId46">
            <a:alphaModFix/>
          </a:blip>
          <a:stretch>
            <a:fillRect/>
          </a:stretch>
        </p:blipFill>
        <p:spPr>
          <a:xfrm>
            <a:off x="5053225" y="4932546"/>
            <a:ext cx="468174" cy="73152"/>
          </a:xfrm>
          <a:prstGeom prst="rect">
            <a:avLst/>
          </a:prstGeom>
          <a:noFill/>
          <a:ln>
            <a:noFill/>
          </a:ln>
        </p:spPr>
      </p:pic>
      <p:pic>
        <p:nvPicPr>
          <p:cNvPr id="220" name="Google Shape;220;p18"/>
          <p:cNvPicPr preferRelativeResize="0"/>
          <p:nvPr/>
        </p:nvPicPr>
        <p:blipFill rotWithShape="1">
          <a:blip r:embed="rId43">
            <a:alphaModFix/>
          </a:blip>
          <a:srcRect b="14020" l="15326" r="15540" t="68633"/>
          <a:stretch/>
        </p:blipFill>
        <p:spPr>
          <a:xfrm>
            <a:off x="8127725" y="4922513"/>
            <a:ext cx="387706" cy="7315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19"/>
          <p:cNvSpPr txBox="1"/>
          <p:nvPr/>
        </p:nvSpPr>
        <p:spPr>
          <a:xfrm>
            <a:off x="3383400" y="1362650"/>
            <a:ext cx="2377200" cy="166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0">
                <a:solidFill>
                  <a:srgbClr val="FF6A4C"/>
                </a:solidFill>
                <a:latin typeface="Oswald ExtraLight"/>
                <a:ea typeface="Oswald ExtraLight"/>
                <a:cs typeface="Oswald ExtraLight"/>
                <a:sym typeface="Oswald ExtraLight"/>
              </a:rPr>
              <a:t>01</a:t>
            </a:r>
            <a:endParaRPr sz="12000">
              <a:solidFill>
                <a:srgbClr val="FF6A4C"/>
              </a:solidFill>
              <a:latin typeface="Oswald ExtraLight"/>
              <a:ea typeface="Oswald ExtraLight"/>
              <a:cs typeface="Oswald ExtraLight"/>
              <a:sym typeface="Oswald ExtraLight"/>
            </a:endParaRPr>
          </a:p>
        </p:txBody>
      </p:sp>
      <p:sp>
        <p:nvSpPr>
          <p:cNvPr id="226" name="Google Shape;226;p19"/>
          <p:cNvSpPr txBox="1"/>
          <p:nvPr/>
        </p:nvSpPr>
        <p:spPr>
          <a:xfrm>
            <a:off x="2259750" y="2963325"/>
            <a:ext cx="4624500" cy="58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000">
                <a:solidFill>
                  <a:srgbClr val="FF6A4C"/>
                </a:solidFill>
                <a:latin typeface="Oswald"/>
                <a:ea typeface="Oswald"/>
                <a:cs typeface="Oswald"/>
                <a:sym typeface="Oswald"/>
              </a:rPr>
              <a:t>CASE STUDY</a:t>
            </a:r>
            <a:endParaRPr b="1" sz="4000">
              <a:solidFill>
                <a:srgbClr val="FF6A4C"/>
              </a:solidFill>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0"/>
          <p:cNvSpPr txBox="1"/>
          <p:nvPr/>
        </p:nvSpPr>
        <p:spPr>
          <a:xfrm>
            <a:off x="148500" y="63575"/>
            <a:ext cx="88470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2300">
                <a:solidFill>
                  <a:srgbClr val="FF6A4C"/>
                </a:solidFill>
                <a:latin typeface="Sofia Sans Black"/>
                <a:ea typeface="Sofia Sans Black"/>
                <a:cs typeface="Sofia Sans Black"/>
                <a:sym typeface="Sofia Sans Black"/>
              </a:rPr>
              <a:t>CASE STUDY</a:t>
            </a:r>
            <a:r>
              <a:rPr b="1" lang="en" sz="2300">
                <a:solidFill>
                  <a:srgbClr val="FF6A4C"/>
                </a:solidFill>
                <a:latin typeface="Sofia Sans"/>
                <a:ea typeface="Sofia Sans"/>
                <a:cs typeface="Sofia Sans"/>
                <a:sym typeface="Sofia Sans"/>
              </a:rPr>
              <a:t> | CUSTOMER COMPLAINTS EMAIL CLASSIFICATION</a:t>
            </a:r>
            <a:endParaRPr sz="2300">
              <a:solidFill>
                <a:srgbClr val="FF6A4C"/>
              </a:solidFill>
              <a:latin typeface="Sofia Sans"/>
              <a:ea typeface="Sofia Sans"/>
              <a:cs typeface="Sofia Sans"/>
              <a:sym typeface="Sofia Sans"/>
            </a:endParaRPr>
          </a:p>
          <a:p>
            <a:pPr indent="0" lvl="0" marL="0" marR="0" rtl="0" algn="l">
              <a:lnSpc>
                <a:spcPct val="100000"/>
              </a:lnSpc>
              <a:spcBef>
                <a:spcPts val="0"/>
              </a:spcBef>
              <a:spcAft>
                <a:spcPts val="0"/>
              </a:spcAft>
              <a:buNone/>
            </a:pPr>
            <a:r>
              <a:t/>
            </a:r>
            <a:endParaRPr sz="1500">
              <a:solidFill>
                <a:srgbClr val="FF6A4C"/>
              </a:solidFill>
              <a:latin typeface="Sofia Sans"/>
              <a:ea typeface="Sofia Sans"/>
              <a:cs typeface="Sofia Sans"/>
              <a:sym typeface="Sofia Sans"/>
            </a:endParaRPr>
          </a:p>
        </p:txBody>
      </p:sp>
      <p:sp>
        <p:nvSpPr>
          <p:cNvPr id="232" name="Google Shape;232;p20"/>
          <p:cNvSpPr/>
          <p:nvPr/>
        </p:nvSpPr>
        <p:spPr>
          <a:xfrm>
            <a:off x="0" y="114575"/>
            <a:ext cx="148500" cy="421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0"/>
          <p:cNvSpPr/>
          <p:nvPr/>
        </p:nvSpPr>
        <p:spPr>
          <a:xfrm>
            <a:off x="4700500" y="2702400"/>
            <a:ext cx="1700400" cy="1383000"/>
          </a:xfrm>
          <a:prstGeom prst="rect">
            <a:avLst/>
          </a:prstGeom>
          <a:noFill/>
          <a:ln cap="flat" cmpd="sng" w="19050">
            <a:solidFill>
              <a:srgbClr val="FF6A4C"/>
            </a:solidFill>
            <a:prstDash val="dot"/>
            <a:round/>
            <a:headEnd len="sm" w="sm" type="none"/>
            <a:tailEnd len="sm" w="sm" type="none"/>
          </a:ln>
        </p:spPr>
        <p:txBody>
          <a:bodyPr anchorCtr="0" anchor="b"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rgbClr val="FF6A4C"/>
                </a:solidFill>
                <a:latin typeface="Montserrat"/>
                <a:ea typeface="Montserrat"/>
                <a:cs typeface="Montserrat"/>
                <a:sym typeface="Montserrat"/>
              </a:rPr>
              <a:t>Scope of the Case Study</a:t>
            </a:r>
            <a:endParaRPr sz="800">
              <a:solidFill>
                <a:srgbClr val="FF6A4C"/>
              </a:solidFill>
              <a:latin typeface="Montserrat"/>
              <a:ea typeface="Montserrat"/>
              <a:cs typeface="Montserrat"/>
              <a:sym typeface="Montserrat"/>
            </a:endParaRPr>
          </a:p>
        </p:txBody>
      </p:sp>
      <p:cxnSp>
        <p:nvCxnSpPr>
          <p:cNvPr id="234" name="Google Shape;234;p20"/>
          <p:cNvCxnSpPr/>
          <p:nvPr/>
        </p:nvCxnSpPr>
        <p:spPr>
          <a:xfrm>
            <a:off x="4372500" y="1270873"/>
            <a:ext cx="399000" cy="0"/>
          </a:xfrm>
          <a:prstGeom prst="straightConnector1">
            <a:avLst/>
          </a:prstGeom>
          <a:noFill/>
          <a:ln cap="flat" cmpd="sng" w="19050">
            <a:solidFill>
              <a:srgbClr val="666666"/>
            </a:solidFill>
            <a:prstDash val="solid"/>
            <a:round/>
            <a:headEnd len="med" w="med" type="none"/>
            <a:tailEnd len="med" w="med" type="triangle"/>
          </a:ln>
        </p:spPr>
      </p:cxnSp>
      <p:cxnSp>
        <p:nvCxnSpPr>
          <p:cNvPr id="235" name="Google Shape;235;p20"/>
          <p:cNvCxnSpPr/>
          <p:nvPr/>
        </p:nvCxnSpPr>
        <p:spPr>
          <a:xfrm>
            <a:off x="6329915" y="1270873"/>
            <a:ext cx="399000" cy="0"/>
          </a:xfrm>
          <a:prstGeom prst="straightConnector1">
            <a:avLst/>
          </a:prstGeom>
          <a:noFill/>
          <a:ln cap="flat" cmpd="sng" w="19050">
            <a:solidFill>
              <a:srgbClr val="666666"/>
            </a:solidFill>
            <a:prstDash val="solid"/>
            <a:round/>
            <a:headEnd len="med" w="med" type="none"/>
            <a:tailEnd len="med" w="med" type="triangle"/>
          </a:ln>
        </p:spPr>
      </p:cxnSp>
      <p:pic>
        <p:nvPicPr>
          <p:cNvPr id="236" name="Google Shape;236;p20"/>
          <p:cNvPicPr preferRelativeResize="0"/>
          <p:nvPr/>
        </p:nvPicPr>
        <p:blipFill>
          <a:blip r:embed="rId3">
            <a:alphaModFix/>
          </a:blip>
          <a:stretch>
            <a:fillRect/>
          </a:stretch>
        </p:blipFill>
        <p:spPr>
          <a:xfrm>
            <a:off x="5276383" y="2820715"/>
            <a:ext cx="548640" cy="548640"/>
          </a:xfrm>
          <a:prstGeom prst="rect">
            <a:avLst/>
          </a:prstGeom>
          <a:noFill/>
          <a:ln>
            <a:noFill/>
          </a:ln>
        </p:spPr>
      </p:pic>
      <p:grpSp>
        <p:nvGrpSpPr>
          <p:cNvPr id="237" name="Google Shape;237;p20"/>
          <p:cNvGrpSpPr/>
          <p:nvPr/>
        </p:nvGrpSpPr>
        <p:grpSpPr>
          <a:xfrm>
            <a:off x="1033778" y="996550"/>
            <a:ext cx="1039800" cy="1000725"/>
            <a:chOff x="137116" y="1453750"/>
            <a:chExt cx="1039800" cy="1000725"/>
          </a:xfrm>
        </p:grpSpPr>
        <p:sp>
          <p:nvSpPr>
            <p:cNvPr id="238" name="Google Shape;238;p20"/>
            <p:cNvSpPr txBox="1"/>
            <p:nvPr/>
          </p:nvSpPr>
          <p:spPr>
            <a:xfrm>
              <a:off x="137116" y="2023375"/>
              <a:ext cx="103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Montserrat"/>
                  <a:ea typeface="Montserrat"/>
                  <a:cs typeface="Montserrat"/>
                  <a:sym typeface="Montserrat"/>
                </a:rPr>
                <a:t>Customer Complaint</a:t>
              </a:r>
              <a:endParaRPr sz="800">
                <a:solidFill>
                  <a:srgbClr val="434343"/>
                </a:solidFill>
                <a:latin typeface="Montserrat"/>
                <a:ea typeface="Montserrat"/>
                <a:cs typeface="Montserrat"/>
                <a:sym typeface="Montserrat"/>
              </a:endParaRPr>
            </a:p>
          </p:txBody>
        </p:sp>
        <p:pic>
          <p:nvPicPr>
            <p:cNvPr id="239" name="Google Shape;239;p20"/>
            <p:cNvPicPr preferRelativeResize="0"/>
            <p:nvPr/>
          </p:nvPicPr>
          <p:blipFill>
            <a:blip r:embed="rId4">
              <a:alphaModFix/>
            </a:blip>
            <a:stretch>
              <a:fillRect/>
            </a:stretch>
          </p:blipFill>
          <p:spPr>
            <a:xfrm>
              <a:off x="380222" y="1453750"/>
              <a:ext cx="548640" cy="548640"/>
            </a:xfrm>
            <a:prstGeom prst="rect">
              <a:avLst/>
            </a:prstGeom>
            <a:noFill/>
            <a:ln>
              <a:noFill/>
            </a:ln>
          </p:spPr>
        </p:pic>
      </p:grpSp>
      <p:cxnSp>
        <p:nvCxnSpPr>
          <p:cNvPr id="240" name="Google Shape;240;p20"/>
          <p:cNvCxnSpPr/>
          <p:nvPr/>
        </p:nvCxnSpPr>
        <p:spPr>
          <a:xfrm>
            <a:off x="2332885" y="1270873"/>
            <a:ext cx="399000" cy="0"/>
          </a:xfrm>
          <a:prstGeom prst="straightConnector1">
            <a:avLst/>
          </a:prstGeom>
          <a:noFill/>
          <a:ln cap="flat" cmpd="sng" w="19050">
            <a:solidFill>
              <a:srgbClr val="666666"/>
            </a:solidFill>
            <a:prstDash val="solid"/>
            <a:round/>
            <a:headEnd len="med" w="med" type="none"/>
            <a:tailEnd len="med" w="med" type="triangle"/>
          </a:ln>
        </p:spPr>
      </p:cxnSp>
      <p:sp>
        <p:nvSpPr>
          <p:cNvPr id="241" name="Google Shape;241;p20"/>
          <p:cNvSpPr txBox="1"/>
          <p:nvPr/>
        </p:nvSpPr>
        <p:spPr>
          <a:xfrm>
            <a:off x="4700600" y="3369375"/>
            <a:ext cx="17004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800">
                <a:solidFill>
                  <a:srgbClr val="434343"/>
                </a:solidFill>
                <a:latin typeface="Montserrat"/>
                <a:ea typeface="Montserrat"/>
                <a:cs typeface="Montserrat"/>
                <a:sym typeface="Montserrat"/>
              </a:rPr>
              <a:t>ML Service for </a:t>
            </a:r>
            <a:endParaRPr sz="800">
              <a:solidFill>
                <a:srgbClr val="434343"/>
              </a:solidFill>
              <a:latin typeface="Montserrat"/>
              <a:ea typeface="Montserrat"/>
              <a:cs typeface="Montserrat"/>
              <a:sym typeface="Montserrat"/>
            </a:endParaRPr>
          </a:p>
          <a:p>
            <a:pPr indent="0" lvl="0" marL="0" marR="0" rtl="0" algn="ctr">
              <a:lnSpc>
                <a:spcPct val="100000"/>
              </a:lnSpc>
              <a:spcBef>
                <a:spcPts val="0"/>
              </a:spcBef>
              <a:spcAft>
                <a:spcPts val="0"/>
              </a:spcAft>
              <a:buNone/>
            </a:pPr>
            <a:r>
              <a:rPr lang="en" sz="800">
                <a:solidFill>
                  <a:srgbClr val="434343"/>
                </a:solidFill>
                <a:latin typeface="Montserrat"/>
                <a:ea typeface="Montserrat"/>
                <a:cs typeface="Montserrat"/>
                <a:sym typeface="Montserrat"/>
              </a:rPr>
              <a:t>Complaint Classification</a:t>
            </a:r>
            <a:endParaRPr sz="800">
              <a:solidFill>
                <a:srgbClr val="434343"/>
              </a:solidFill>
              <a:latin typeface="Montserrat"/>
              <a:ea typeface="Montserrat"/>
              <a:cs typeface="Montserrat"/>
              <a:sym typeface="Montserrat"/>
            </a:endParaRPr>
          </a:p>
        </p:txBody>
      </p:sp>
      <p:grpSp>
        <p:nvGrpSpPr>
          <p:cNvPr id="242" name="Google Shape;242;p20"/>
          <p:cNvGrpSpPr/>
          <p:nvPr/>
        </p:nvGrpSpPr>
        <p:grpSpPr>
          <a:xfrm>
            <a:off x="5030807" y="996550"/>
            <a:ext cx="1039800" cy="1000725"/>
            <a:chOff x="2698760" y="1453750"/>
            <a:chExt cx="1039800" cy="1000725"/>
          </a:xfrm>
        </p:grpSpPr>
        <p:sp>
          <p:nvSpPr>
            <p:cNvPr id="243" name="Google Shape;243;p20"/>
            <p:cNvSpPr txBox="1"/>
            <p:nvPr/>
          </p:nvSpPr>
          <p:spPr>
            <a:xfrm>
              <a:off x="2698760" y="2023375"/>
              <a:ext cx="1039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Montserrat"/>
                  <a:ea typeface="Montserrat"/>
                  <a:cs typeface="Montserrat"/>
                  <a:sym typeface="Montserrat"/>
                </a:rPr>
                <a:t>Robotic Process Automation</a:t>
              </a:r>
              <a:endParaRPr sz="800">
                <a:solidFill>
                  <a:srgbClr val="434343"/>
                </a:solidFill>
                <a:latin typeface="Montserrat"/>
                <a:ea typeface="Montserrat"/>
                <a:cs typeface="Montserrat"/>
                <a:sym typeface="Montserrat"/>
              </a:endParaRPr>
            </a:p>
          </p:txBody>
        </p:sp>
        <p:pic>
          <p:nvPicPr>
            <p:cNvPr id="244" name="Google Shape;244;p20"/>
            <p:cNvPicPr preferRelativeResize="0"/>
            <p:nvPr/>
          </p:nvPicPr>
          <p:blipFill>
            <a:blip r:embed="rId5">
              <a:alphaModFix/>
            </a:blip>
            <a:stretch>
              <a:fillRect/>
            </a:stretch>
          </p:blipFill>
          <p:spPr>
            <a:xfrm>
              <a:off x="2944334" y="1453750"/>
              <a:ext cx="548640" cy="548640"/>
            </a:xfrm>
            <a:prstGeom prst="rect">
              <a:avLst/>
            </a:prstGeom>
            <a:noFill/>
            <a:ln>
              <a:noFill/>
            </a:ln>
          </p:spPr>
        </p:pic>
      </p:grpSp>
      <p:grpSp>
        <p:nvGrpSpPr>
          <p:cNvPr id="245" name="Google Shape;245;p20"/>
          <p:cNvGrpSpPr/>
          <p:nvPr/>
        </p:nvGrpSpPr>
        <p:grpSpPr>
          <a:xfrm>
            <a:off x="6988222" y="986863"/>
            <a:ext cx="1122000" cy="1010413"/>
            <a:chOff x="3957960" y="1444063"/>
            <a:chExt cx="1122000" cy="1010413"/>
          </a:xfrm>
        </p:grpSpPr>
        <p:sp>
          <p:nvSpPr>
            <p:cNvPr id="246" name="Google Shape;246;p20"/>
            <p:cNvSpPr txBox="1"/>
            <p:nvPr/>
          </p:nvSpPr>
          <p:spPr>
            <a:xfrm>
              <a:off x="3957960" y="2023375"/>
              <a:ext cx="1122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solidFill>
                    <a:srgbClr val="434343"/>
                  </a:solidFill>
                  <a:latin typeface="Montserrat"/>
                  <a:ea typeface="Montserrat"/>
                  <a:cs typeface="Montserrat"/>
                  <a:sym typeface="Montserrat"/>
                </a:rPr>
                <a:t>Complaint</a:t>
              </a:r>
              <a:r>
                <a:rPr lang="en" sz="800">
                  <a:solidFill>
                    <a:srgbClr val="434343"/>
                  </a:solidFill>
                  <a:latin typeface="Montserrat"/>
                  <a:ea typeface="Montserrat"/>
                  <a:cs typeface="Montserrat"/>
                  <a:sym typeface="Montserrat"/>
                </a:rPr>
                <a:t> </a:t>
              </a:r>
              <a:endParaRPr sz="800">
                <a:solidFill>
                  <a:srgbClr val="434343"/>
                </a:solidFill>
                <a:latin typeface="Montserrat"/>
                <a:ea typeface="Montserrat"/>
                <a:cs typeface="Montserrat"/>
                <a:sym typeface="Montserrat"/>
              </a:endParaRPr>
            </a:p>
            <a:p>
              <a:pPr indent="0" lvl="0" marL="0" rtl="0" algn="ctr">
                <a:spcBef>
                  <a:spcPts val="0"/>
                </a:spcBef>
                <a:spcAft>
                  <a:spcPts val="0"/>
                </a:spcAft>
                <a:buNone/>
              </a:pPr>
              <a:r>
                <a:rPr lang="en" sz="800">
                  <a:solidFill>
                    <a:srgbClr val="434343"/>
                  </a:solidFill>
                  <a:latin typeface="Montserrat"/>
                  <a:ea typeface="Montserrat"/>
                  <a:cs typeface="Montserrat"/>
                  <a:sym typeface="Montserrat"/>
                </a:rPr>
                <a:t>Expert</a:t>
              </a:r>
              <a:endParaRPr sz="800">
                <a:solidFill>
                  <a:srgbClr val="434343"/>
                </a:solidFill>
                <a:latin typeface="Montserrat"/>
                <a:ea typeface="Montserrat"/>
                <a:cs typeface="Montserrat"/>
                <a:sym typeface="Montserrat"/>
              </a:endParaRPr>
            </a:p>
          </p:txBody>
        </p:sp>
        <p:pic>
          <p:nvPicPr>
            <p:cNvPr id="247" name="Google Shape;247;p20"/>
            <p:cNvPicPr preferRelativeResize="0"/>
            <p:nvPr/>
          </p:nvPicPr>
          <p:blipFill>
            <a:blip r:embed="rId6">
              <a:alphaModFix/>
            </a:blip>
            <a:stretch>
              <a:fillRect/>
            </a:stretch>
          </p:blipFill>
          <p:spPr>
            <a:xfrm>
              <a:off x="4239735" y="1444063"/>
              <a:ext cx="548640" cy="548640"/>
            </a:xfrm>
            <a:prstGeom prst="rect">
              <a:avLst/>
            </a:prstGeom>
            <a:noFill/>
            <a:ln>
              <a:noFill/>
            </a:ln>
          </p:spPr>
        </p:pic>
      </p:grpSp>
      <p:grpSp>
        <p:nvGrpSpPr>
          <p:cNvPr id="248" name="Google Shape;248;p20"/>
          <p:cNvGrpSpPr/>
          <p:nvPr/>
        </p:nvGrpSpPr>
        <p:grpSpPr>
          <a:xfrm>
            <a:off x="2991193" y="996550"/>
            <a:ext cx="1122000" cy="1000725"/>
            <a:chOff x="1397378" y="1453750"/>
            <a:chExt cx="1122000" cy="1000725"/>
          </a:xfrm>
        </p:grpSpPr>
        <p:sp>
          <p:nvSpPr>
            <p:cNvPr id="249" name="Google Shape;249;p20"/>
            <p:cNvSpPr txBox="1"/>
            <p:nvPr/>
          </p:nvSpPr>
          <p:spPr>
            <a:xfrm>
              <a:off x="1397378" y="2023375"/>
              <a:ext cx="11220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rgbClr val="000000"/>
                </a:buClr>
                <a:buSzPts val="1100"/>
                <a:buFont typeface="Arial"/>
                <a:buNone/>
              </a:pPr>
              <a:r>
                <a:rPr lang="en" sz="800">
                  <a:solidFill>
                    <a:srgbClr val="434343"/>
                  </a:solidFill>
                  <a:latin typeface="Montserrat"/>
                  <a:ea typeface="Montserrat"/>
                  <a:cs typeface="Montserrat"/>
                  <a:sym typeface="Montserrat"/>
                </a:rPr>
                <a:t>Email </a:t>
              </a:r>
              <a:endParaRPr sz="800">
                <a:solidFill>
                  <a:srgbClr val="434343"/>
                </a:solidFill>
                <a:latin typeface="Montserrat"/>
                <a:ea typeface="Montserrat"/>
                <a:cs typeface="Montserrat"/>
                <a:sym typeface="Montserrat"/>
              </a:endParaRPr>
            </a:p>
            <a:p>
              <a:pPr indent="0" lvl="0" marL="0" rtl="0" algn="ctr">
                <a:spcBef>
                  <a:spcPts val="0"/>
                </a:spcBef>
                <a:spcAft>
                  <a:spcPts val="0"/>
                </a:spcAft>
                <a:buClr>
                  <a:srgbClr val="000000"/>
                </a:buClr>
                <a:buSzPts val="1100"/>
                <a:buFont typeface="Arial"/>
                <a:buNone/>
              </a:pPr>
              <a:r>
                <a:rPr lang="en" sz="800">
                  <a:solidFill>
                    <a:srgbClr val="434343"/>
                  </a:solidFill>
                  <a:latin typeface="Montserrat"/>
                  <a:ea typeface="Montserrat"/>
                  <a:cs typeface="Montserrat"/>
                  <a:sym typeface="Montserrat"/>
                </a:rPr>
                <a:t>Inbox</a:t>
              </a:r>
              <a:endParaRPr sz="800">
                <a:solidFill>
                  <a:srgbClr val="434343"/>
                </a:solidFill>
                <a:latin typeface="Montserrat"/>
                <a:ea typeface="Montserrat"/>
                <a:cs typeface="Montserrat"/>
                <a:sym typeface="Montserrat"/>
              </a:endParaRPr>
            </a:p>
          </p:txBody>
        </p:sp>
        <p:pic>
          <p:nvPicPr>
            <p:cNvPr id="250" name="Google Shape;250;p20"/>
            <p:cNvPicPr preferRelativeResize="0"/>
            <p:nvPr/>
          </p:nvPicPr>
          <p:blipFill>
            <a:blip r:embed="rId7">
              <a:alphaModFix/>
            </a:blip>
            <a:stretch>
              <a:fillRect/>
            </a:stretch>
          </p:blipFill>
          <p:spPr>
            <a:xfrm>
              <a:off x="1684058" y="1453750"/>
              <a:ext cx="548640" cy="548640"/>
            </a:xfrm>
            <a:prstGeom prst="rect">
              <a:avLst/>
            </a:prstGeom>
            <a:noFill/>
            <a:ln>
              <a:noFill/>
            </a:ln>
          </p:spPr>
        </p:pic>
      </p:grpSp>
      <p:cxnSp>
        <p:nvCxnSpPr>
          <p:cNvPr id="251" name="Google Shape;251;p20"/>
          <p:cNvCxnSpPr/>
          <p:nvPr/>
        </p:nvCxnSpPr>
        <p:spPr>
          <a:xfrm rot="5400000">
            <a:off x="5275004" y="2314060"/>
            <a:ext cx="399000" cy="0"/>
          </a:xfrm>
          <a:prstGeom prst="straightConnector1">
            <a:avLst/>
          </a:prstGeom>
          <a:noFill/>
          <a:ln cap="flat" cmpd="sng" w="19050">
            <a:solidFill>
              <a:srgbClr val="666666"/>
            </a:solidFill>
            <a:prstDash val="solid"/>
            <a:round/>
            <a:headEnd len="med" w="med" type="none"/>
            <a:tailEnd len="med" w="med" type="triangle"/>
          </a:ln>
        </p:spPr>
      </p:cxnSp>
      <p:cxnSp>
        <p:nvCxnSpPr>
          <p:cNvPr id="252" name="Google Shape;252;p20"/>
          <p:cNvCxnSpPr/>
          <p:nvPr/>
        </p:nvCxnSpPr>
        <p:spPr>
          <a:xfrm rot="-5400000">
            <a:off x="5427404" y="2314060"/>
            <a:ext cx="399000" cy="0"/>
          </a:xfrm>
          <a:prstGeom prst="straightConnector1">
            <a:avLst/>
          </a:prstGeom>
          <a:noFill/>
          <a:ln cap="flat" cmpd="sng" w="19050">
            <a:solidFill>
              <a:srgbClr val="666666"/>
            </a:solidFill>
            <a:prstDash val="solid"/>
            <a:round/>
            <a:headEnd len="med" w="med" type="none"/>
            <a:tailEnd len="med" w="med" type="triangle"/>
          </a:ln>
        </p:spPr>
      </p:cxnSp>
      <p:sp>
        <p:nvSpPr>
          <p:cNvPr id="253" name="Google Shape;253;p20"/>
          <p:cNvSpPr txBox="1"/>
          <p:nvPr/>
        </p:nvSpPr>
        <p:spPr>
          <a:xfrm>
            <a:off x="529100" y="4436175"/>
            <a:ext cx="8084400" cy="369300"/>
          </a:xfrm>
          <a:prstGeom prst="rect">
            <a:avLst/>
          </a:prstGeom>
          <a:solidFill>
            <a:srgbClr val="FF6A4C"/>
          </a:solid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sz="1200">
                <a:solidFill>
                  <a:srgbClr val="1E1E21"/>
                </a:solidFill>
                <a:latin typeface="Sofia Sans SemiBold"/>
                <a:ea typeface="Sofia Sans SemiBold"/>
                <a:cs typeface="Sofia Sans SemiBold"/>
                <a:sym typeface="Sofia Sans SemiBold"/>
              </a:rPr>
              <a:t>I</a:t>
            </a:r>
            <a:r>
              <a:rPr lang="en" sz="1200">
                <a:solidFill>
                  <a:srgbClr val="1E1E21"/>
                </a:solidFill>
                <a:latin typeface="Sofia Sans SemiBold"/>
                <a:ea typeface="Sofia Sans SemiBold"/>
                <a:cs typeface="Sofia Sans SemiBold"/>
                <a:sym typeface="Sofia Sans SemiBold"/>
              </a:rPr>
              <a:t>mplement an ML inference pipeline and deploy a REST endpoint that consumes the trained ML model</a:t>
            </a:r>
            <a:endParaRPr sz="1200">
              <a:solidFill>
                <a:srgbClr val="1E1E21"/>
              </a:solidFill>
              <a:latin typeface="Sofia Sans SemiBold"/>
              <a:ea typeface="Sofia Sans SemiBold"/>
              <a:cs typeface="Sofia Sans SemiBold"/>
              <a:sym typeface="Sofia Sans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1"/>
          <p:cNvSpPr txBox="1"/>
          <p:nvPr/>
        </p:nvSpPr>
        <p:spPr>
          <a:xfrm>
            <a:off x="148500" y="63575"/>
            <a:ext cx="88470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2300">
                <a:solidFill>
                  <a:srgbClr val="FF6A4C"/>
                </a:solidFill>
                <a:latin typeface="Sofia Sans Black"/>
                <a:ea typeface="Sofia Sans Black"/>
                <a:cs typeface="Sofia Sans Black"/>
                <a:sym typeface="Sofia Sans Black"/>
              </a:rPr>
              <a:t>CASE STUDY</a:t>
            </a:r>
            <a:r>
              <a:rPr b="1" lang="en" sz="2300">
                <a:solidFill>
                  <a:srgbClr val="FF6A4C"/>
                </a:solidFill>
                <a:latin typeface="Sofia Sans"/>
                <a:ea typeface="Sofia Sans"/>
                <a:cs typeface="Sofia Sans"/>
                <a:sym typeface="Sofia Sans"/>
              </a:rPr>
              <a:t> | CUSTOMER COMPLAINTS EMAIL CLASSIFICATION</a:t>
            </a:r>
            <a:endParaRPr sz="2300">
              <a:solidFill>
                <a:srgbClr val="FF6A4C"/>
              </a:solidFill>
              <a:latin typeface="Sofia Sans"/>
              <a:ea typeface="Sofia Sans"/>
              <a:cs typeface="Sofia Sans"/>
              <a:sym typeface="Sofia Sans"/>
            </a:endParaRPr>
          </a:p>
          <a:p>
            <a:pPr indent="0" lvl="0" marL="0" marR="0" rtl="0" algn="l">
              <a:lnSpc>
                <a:spcPct val="100000"/>
              </a:lnSpc>
              <a:spcBef>
                <a:spcPts val="0"/>
              </a:spcBef>
              <a:spcAft>
                <a:spcPts val="0"/>
              </a:spcAft>
              <a:buNone/>
            </a:pPr>
            <a:r>
              <a:t/>
            </a:r>
            <a:endParaRPr sz="1500">
              <a:solidFill>
                <a:srgbClr val="FF6A4C"/>
              </a:solidFill>
              <a:latin typeface="Sofia Sans"/>
              <a:ea typeface="Sofia Sans"/>
              <a:cs typeface="Sofia Sans"/>
              <a:sym typeface="Sofia Sans"/>
            </a:endParaRPr>
          </a:p>
        </p:txBody>
      </p:sp>
      <p:sp>
        <p:nvSpPr>
          <p:cNvPr id="259" name="Google Shape;259;p21"/>
          <p:cNvSpPr/>
          <p:nvPr/>
        </p:nvSpPr>
        <p:spPr>
          <a:xfrm>
            <a:off x="0" y="114575"/>
            <a:ext cx="148500" cy="421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1"/>
          <p:cNvSpPr txBox="1"/>
          <p:nvPr/>
        </p:nvSpPr>
        <p:spPr>
          <a:xfrm>
            <a:off x="529100" y="4436175"/>
            <a:ext cx="8084400" cy="369300"/>
          </a:xfrm>
          <a:prstGeom prst="rect">
            <a:avLst/>
          </a:prstGeom>
          <a:solidFill>
            <a:srgbClr val="FF6A4C"/>
          </a:solidFill>
          <a:ln>
            <a:noFill/>
          </a:ln>
        </p:spPr>
        <p:txBody>
          <a:bodyPr anchorCtr="0" anchor="t" bIns="91425" lIns="91425" spcFirstLastPara="1" rIns="91425" wrap="square" tIns="91425">
            <a:spAutoFit/>
          </a:bodyPr>
          <a:lstStyle/>
          <a:p>
            <a:pPr indent="0" lvl="0" marL="457200" rtl="0" algn="ctr">
              <a:spcBef>
                <a:spcPts val="0"/>
              </a:spcBef>
              <a:spcAft>
                <a:spcPts val="0"/>
              </a:spcAft>
              <a:buNone/>
            </a:pPr>
            <a:r>
              <a:rPr lang="en" sz="1200">
                <a:solidFill>
                  <a:srgbClr val="1E1E21"/>
                </a:solidFill>
                <a:latin typeface="Sofia Sans SemiBold"/>
                <a:ea typeface="Sofia Sans SemiBold"/>
                <a:cs typeface="Sofia Sans SemiBold"/>
                <a:sym typeface="Sofia Sans SemiBold"/>
              </a:rPr>
              <a:t>https://www.kaggle.com/datasets/shashwatwork/consume-complaints-dataset-fo-nlp</a:t>
            </a:r>
            <a:endParaRPr sz="1200">
              <a:solidFill>
                <a:srgbClr val="1E1E21"/>
              </a:solidFill>
              <a:latin typeface="Sofia Sans SemiBold"/>
              <a:ea typeface="Sofia Sans SemiBold"/>
              <a:cs typeface="Sofia Sans SemiBold"/>
              <a:sym typeface="Sofia Sans SemiBold"/>
            </a:endParaRPr>
          </a:p>
        </p:txBody>
      </p:sp>
      <p:pic>
        <p:nvPicPr>
          <p:cNvPr id="261" name="Google Shape;261;p21"/>
          <p:cNvPicPr preferRelativeResize="0"/>
          <p:nvPr/>
        </p:nvPicPr>
        <p:blipFill>
          <a:blip r:embed="rId3">
            <a:alphaModFix/>
          </a:blip>
          <a:stretch>
            <a:fillRect/>
          </a:stretch>
        </p:blipFill>
        <p:spPr>
          <a:xfrm>
            <a:off x="7584901" y="909273"/>
            <a:ext cx="1096923" cy="421200"/>
          </a:xfrm>
          <a:prstGeom prst="rect">
            <a:avLst/>
          </a:prstGeom>
          <a:noFill/>
          <a:ln>
            <a:noFill/>
          </a:ln>
        </p:spPr>
      </p:pic>
      <p:sp>
        <p:nvSpPr>
          <p:cNvPr id="262" name="Google Shape;262;p21"/>
          <p:cNvSpPr txBox="1"/>
          <p:nvPr/>
        </p:nvSpPr>
        <p:spPr>
          <a:xfrm>
            <a:off x="302100" y="801725"/>
            <a:ext cx="8539800" cy="3621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b="1" lang="en">
                <a:solidFill>
                  <a:srgbClr val="1E1E21"/>
                </a:solidFill>
                <a:latin typeface="Sofia Sans"/>
                <a:ea typeface="Sofia Sans"/>
                <a:cs typeface="Sofia Sans"/>
                <a:sym typeface="Sofia Sans"/>
              </a:rPr>
              <a:t>About Dataset</a:t>
            </a:r>
            <a:endParaRPr b="1">
              <a:solidFill>
                <a:srgbClr val="1E1E21"/>
              </a:solidFill>
              <a:latin typeface="Sofia Sans"/>
              <a:ea typeface="Sofia Sans"/>
              <a:cs typeface="Sofia Sans"/>
              <a:sym typeface="Sofia Sans"/>
            </a:endParaRPr>
          </a:p>
          <a:p>
            <a:pPr indent="0" lvl="0" marL="0" marR="0" rtl="0" algn="l">
              <a:lnSpc>
                <a:spcPct val="115000"/>
              </a:lnSpc>
              <a:spcBef>
                <a:spcPts val="0"/>
              </a:spcBef>
              <a:spcAft>
                <a:spcPts val="0"/>
              </a:spcAft>
              <a:buNone/>
            </a:pPr>
            <a:br>
              <a:rPr lang="en" sz="1200">
                <a:solidFill>
                  <a:srgbClr val="1E1E21"/>
                </a:solidFill>
                <a:latin typeface="Sofia Sans SemiBold"/>
                <a:ea typeface="Sofia Sans SemiBold"/>
                <a:cs typeface="Sofia Sans SemiBold"/>
                <a:sym typeface="Sofia Sans SemiBold"/>
              </a:rPr>
            </a:br>
            <a:r>
              <a:rPr lang="en" sz="1200">
                <a:solidFill>
                  <a:srgbClr val="1E1E21"/>
                </a:solidFill>
                <a:latin typeface="Sofia Sans SemiBold"/>
                <a:ea typeface="Sofia Sans SemiBold"/>
                <a:cs typeface="Sofia Sans SemiBold"/>
                <a:sym typeface="Sofia Sans SemiBold"/>
              </a:rPr>
              <a:t>Context</a:t>
            </a:r>
            <a:endParaRPr sz="1200">
              <a:solidFill>
                <a:srgbClr val="1E1E21"/>
              </a:solidFill>
              <a:latin typeface="Sofia Sans SemiBold"/>
              <a:ea typeface="Sofia Sans SemiBold"/>
              <a:cs typeface="Sofia Sans SemiBold"/>
              <a:sym typeface="Sofia Sans SemiBold"/>
            </a:endParaRPr>
          </a:p>
          <a:p>
            <a:pPr indent="0" lvl="0" marL="0" marR="0" rtl="0" algn="l">
              <a:lnSpc>
                <a:spcPct val="115000"/>
              </a:lnSpc>
              <a:spcBef>
                <a:spcPts val="0"/>
              </a:spcBef>
              <a:spcAft>
                <a:spcPts val="0"/>
              </a:spcAft>
              <a:buNone/>
            </a:pPr>
            <a:r>
              <a:rPr lang="en" sz="1000">
                <a:solidFill>
                  <a:srgbClr val="1E1E21"/>
                </a:solidFill>
                <a:latin typeface="Sofia Sans SemiBold"/>
                <a:ea typeface="Sofia Sans SemiBold"/>
                <a:cs typeface="Sofia Sans SemiBold"/>
                <a:sym typeface="Sofia Sans SemiBold"/>
              </a:rPr>
              <a:t>The Consumer Financial Protection Bureau (CFPB) is a federal U.S. agency that acts as a mediator when disputes arise between financial institutions and consumers. Via a web form, consumers can send the agency a narrative of their dispute. An NLP model would make the classification of complaints and their routing to the appropriate teams more efficient than manually tagged complaints.</a:t>
            </a:r>
            <a:endParaRPr sz="1000">
              <a:solidFill>
                <a:srgbClr val="1E1E21"/>
              </a:solidFill>
              <a:latin typeface="Sofia Sans SemiBold"/>
              <a:ea typeface="Sofia Sans SemiBold"/>
              <a:cs typeface="Sofia Sans SemiBold"/>
              <a:sym typeface="Sofia Sans SemiBold"/>
            </a:endParaRPr>
          </a:p>
          <a:p>
            <a:pPr indent="0" lvl="0" marL="0" marR="0" rtl="0" algn="l">
              <a:lnSpc>
                <a:spcPct val="115000"/>
              </a:lnSpc>
              <a:spcBef>
                <a:spcPts val="0"/>
              </a:spcBef>
              <a:spcAft>
                <a:spcPts val="0"/>
              </a:spcAft>
              <a:buNone/>
            </a:pPr>
            <a:r>
              <a:t/>
            </a:r>
            <a:endParaRPr sz="1200">
              <a:solidFill>
                <a:srgbClr val="1E1E21"/>
              </a:solidFill>
              <a:latin typeface="Sofia Sans SemiBold"/>
              <a:ea typeface="Sofia Sans SemiBold"/>
              <a:cs typeface="Sofia Sans SemiBold"/>
              <a:sym typeface="Sofia Sans SemiBold"/>
            </a:endParaRPr>
          </a:p>
          <a:p>
            <a:pPr indent="0" lvl="0" marL="0" marR="0" rtl="0" algn="l">
              <a:lnSpc>
                <a:spcPct val="115000"/>
              </a:lnSpc>
              <a:spcBef>
                <a:spcPts val="0"/>
              </a:spcBef>
              <a:spcAft>
                <a:spcPts val="0"/>
              </a:spcAft>
              <a:buNone/>
            </a:pPr>
            <a:r>
              <a:rPr lang="en" sz="1200">
                <a:solidFill>
                  <a:srgbClr val="1E1E21"/>
                </a:solidFill>
                <a:latin typeface="Sofia Sans SemiBold"/>
                <a:ea typeface="Sofia Sans SemiBold"/>
                <a:cs typeface="Sofia Sans SemiBold"/>
                <a:sym typeface="Sofia Sans SemiBold"/>
              </a:rPr>
              <a:t>Content</a:t>
            </a:r>
            <a:endParaRPr sz="1200">
              <a:solidFill>
                <a:srgbClr val="1E1E21"/>
              </a:solidFill>
              <a:latin typeface="Sofia Sans SemiBold"/>
              <a:ea typeface="Sofia Sans SemiBold"/>
              <a:cs typeface="Sofia Sans SemiBold"/>
              <a:sym typeface="Sofia Sans SemiBold"/>
            </a:endParaRPr>
          </a:p>
          <a:p>
            <a:pPr indent="0" lvl="0" marL="0" marR="0" rtl="0" algn="l">
              <a:lnSpc>
                <a:spcPct val="115000"/>
              </a:lnSpc>
              <a:spcBef>
                <a:spcPts val="0"/>
              </a:spcBef>
              <a:spcAft>
                <a:spcPts val="0"/>
              </a:spcAft>
              <a:buNone/>
            </a:pPr>
            <a:r>
              <a:rPr lang="en" sz="1000">
                <a:solidFill>
                  <a:srgbClr val="1E1E21"/>
                </a:solidFill>
                <a:latin typeface="Sofia Sans SemiBold"/>
                <a:ea typeface="Sofia Sans SemiBold"/>
                <a:cs typeface="Sofia Sans SemiBold"/>
                <a:sym typeface="Sofia Sans SemiBold"/>
              </a:rPr>
              <a:t>A data file was downloaded directly from the CFPB website for training and testing the model. It included one year's worth of data (March 2020 to March 2021). Later in the project, I used an API to download up-to-the-minute data to verify the model's performance.</a:t>
            </a:r>
            <a:endParaRPr sz="1000">
              <a:solidFill>
                <a:srgbClr val="1E1E21"/>
              </a:solidFill>
              <a:latin typeface="Sofia Sans SemiBold"/>
              <a:ea typeface="Sofia Sans SemiBold"/>
              <a:cs typeface="Sofia Sans SemiBold"/>
              <a:sym typeface="Sofia Sans SemiBold"/>
            </a:endParaRPr>
          </a:p>
          <a:p>
            <a:pPr indent="0" lvl="0" marL="0" marR="0" rtl="0" algn="l">
              <a:lnSpc>
                <a:spcPct val="115000"/>
              </a:lnSpc>
              <a:spcBef>
                <a:spcPts val="0"/>
              </a:spcBef>
              <a:spcAft>
                <a:spcPts val="0"/>
              </a:spcAft>
              <a:buNone/>
            </a:pPr>
            <a:r>
              <a:t/>
            </a:r>
            <a:endParaRPr sz="1000">
              <a:solidFill>
                <a:srgbClr val="1E1E21"/>
              </a:solidFill>
              <a:latin typeface="Sofia Sans SemiBold"/>
              <a:ea typeface="Sofia Sans SemiBold"/>
              <a:cs typeface="Sofia Sans SemiBold"/>
              <a:sym typeface="Sofia Sans SemiBold"/>
            </a:endParaRPr>
          </a:p>
          <a:p>
            <a:pPr indent="0" lvl="0" marL="0" marR="0" rtl="0" algn="l">
              <a:lnSpc>
                <a:spcPct val="115000"/>
              </a:lnSpc>
              <a:spcBef>
                <a:spcPts val="0"/>
              </a:spcBef>
              <a:spcAft>
                <a:spcPts val="0"/>
              </a:spcAft>
              <a:buNone/>
            </a:pPr>
            <a:r>
              <a:rPr lang="en" sz="1000">
                <a:solidFill>
                  <a:srgbClr val="1E1E21"/>
                </a:solidFill>
                <a:latin typeface="Sofia Sans SemiBold"/>
                <a:ea typeface="Sofia Sans SemiBold"/>
                <a:cs typeface="Sofia Sans SemiBold"/>
                <a:sym typeface="Sofia Sans SemiBold"/>
              </a:rPr>
              <a:t>Each submission was tagged with one of nine financial product classes. Because of similarities between certain classes as well some class imbalances, I consolidated them into five classes: credit reporting, debt collection, mortgages and loans (includes car loans, payday loans, student loans, etc.), credit cards, retail banking (includes checking/savings accounts, as well as money transfers, Venmo, etc.).</a:t>
            </a:r>
            <a:endParaRPr sz="1000">
              <a:solidFill>
                <a:srgbClr val="1E1E21"/>
              </a:solidFill>
              <a:latin typeface="Sofia Sans SemiBold"/>
              <a:ea typeface="Sofia Sans SemiBold"/>
              <a:cs typeface="Sofia Sans SemiBold"/>
              <a:sym typeface="Sofia Sans SemiBold"/>
            </a:endParaRPr>
          </a:p>
          <a:p>
            <a:pPr indent="0" lvl="0" marL="0" marR="0" rtl="0" algn="l">
              <a:lnSpc>
                <a:spcPct val="115000"/>
              </a:lnSpc>
              <a:spcBef>
                <a:spcPts val="0"/>
              </a:spcBef>
              <a:spcAft>
                <a:spcPts val="0"/>
              </a:spcAft>
              <a:buNone/>
            </a:pPr>
            <a:r>
              <a:t/>
            </a:r>
            <a:endParaRPr sz="1000">
              <a:solidFill>
                <a:srgbClr val="1E1E21"/>
              </a:solidFill>
              <a:latin typeface="Sofia Sans SemiBold"/>
              <a:ea typeface="Sofia Sans SemiBold"/>
              <a:cs typeface="Sofia Sans SemiBold"/>
              <a:sym typeface="Sofia Sans SemiBold"/>
            </a:endParaRPr>
          </a:p>
          <a:p>
            <a:pPr indent="0" lvl="0" marL="0" marR="0" rtl="0" algn="l">
              <a:lnSpc>
                <a:spcPct val="115000"/>
              </a:lnSpc>
              <a:spcBef>
                <a:spcPts val="0"/>
              </a:spcBef>
              <a:spcAft>
                <a:spcPts val="0"/>
              </a:spcAft>
              <a:buNone/>
            </a:pPr>
            <a:r>
              <a:rPr lang="en" sz="1000">
                <a:solidFill>
                  <a:srgbClr val="1E1E21"/>
                </a:solidFill>
                <a:latin typeface="Sofia Sans SemiBold"/>
                <a:ea typeface="Sofia Sans SemiBold"/>
                <a:cs typeface="Sofia Sans SemiBold"/>
                <a:sym typeface="Sofia Sans SemiBold"/>
              </a:rPr>
              <a:t>After data cleaning, the dataset consisted of around 162,400 consumer submissions containing narratives. The dataset was still imbalanced, with 56% in the credit reporting class, and the remainder roughly equally distributed (between 8% and 14%) among the remaining classes.</a:t>
            </a:r>
            <a:endParaRPr sz="1000">
              <a:solidFill>
                <a:srgbClr val="1E1E21"/>
              </a:solidFill>
              <a:latin typeface="Sofia Sans SemiBold"/>
              <a:ea typeface="Sofia Sans SemiBold"/>
              <a:cs typeface="Sofia Sans SemiBold"/>
              <a:sym typeface="Sofia Sans SemiBold"/>
            </a:endParaRPr>
          </a:p>
          <a:p>
            <a:pPr indent="0" lvl="0" marL="0" marR="0" rtl="0" algn="l">
              <a:lnSpc>
                <a:spcPct val="115000"/>
              </a:lnSpc>
              <a:spcBef>
                <a:spcPts val="0"/>
              </a:spcBef>
              <a:spcAft>
                <a:spcPts val="0"/>
              </a:spcAft>
              <a:buNone/>
            </a:pPr>
            <a:r>
              <a:t/>
            </a:r>
            <a:endParaRPr>
              <a:solidFill>
                <a:srgbClr val="1E1E21"/>
              </a:solidFill>
              <a:latin typeface="Sofia Sans SemiBold"/>
              <a:ea typeface="Sofia Sans SemiBold"/>
              <a:cs typeface="Sofia Sans SemiBold"/>
              <a:sym typeface="Sofia Sans SemiBo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66" name="Shape 266"/>
        <p:cNvGrpSpPr/>
        <p:nvPr/>
      </p:nvGrpSpPr>
      <p:grpSpPr>
        <a:xfrm>
          <a:off x="0" y="0"/>
          <a:ext cx="0" cy="0"/>
          <a:chOff x="0" y="0"/>
          <a:chExt cx="0" cy="0"/>
        </a:xfrm>
      </p:grpSpPr>
      <p:sp>
        <p:nvSpPr>
          <p:cNvPr id="267" name="Google Shape;267;p22"/>
          <p:cNvSpPr txBox="1"/>
          <p:nvPr/>
        </p:nvSpPr>
        <p:spPr>
          <a:xfrm>
            <a:off x="3383400" y="1362650"/>
            <a:ext cx="2377200" cy="1667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2000">
                <a:solidFill>
                  <a:srgbClr val="FF6A4C"/>
                </a:solidFill>
                <a:latin typeface="Oswald ExtraLight"/>
                <a:ea typeface="Oswald ExtraLight"/>
                <a:cs typeface="Oswald ExtraLight"/>
                <a:sym typeface="Oswald ExtraLight"/>
              </a:rPr>
              <a:t>02</a:t>
            </a:r>
            <a:endParaRPr sz="12000">
              <a:solidFill>
                <a:srgbClr val="FF6A4C"/>
              </a:solidFill>
              <a:latin typeface="Oswald ExtraLight"/>
              <a:ea typeface="Oswald ExtraLight"/>
              <a:cs typeface="Oswald ExtraLight"/>
              <a:sym typeface="Oswald ExtraLight"/>
            </a:endParaRPr>
          </a:p>
        </p:txBody>
      </p:sp>
      <p:sp>
        <p:nvSpPr>
          <p:cNvPr id="268" name="Google Shape;268;p22"/>
          <p:cNvSpPr txBox="1"/>
          <p:nvPr/>
        </p:nvSpPr>
        <p:spPr>
          <a:xfrm>
            <a:off x="2259750" y="2963325"/>
            <a:ext cx="4624500" cy="58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000">
                <a:solidFill>
                  <a:srgbClr val="FF6A4C"/>
                </a:solidFill>
                <a:latin typeface="Oswald"/>
                <a:ea typeface="Oswald"/>
                <a:cs typeface="Oswald"/>
                <a:sym typeface="Oswald"/>
              </a:rPr>
              <a:t>SOLUTION</a:t>
            </a:r>
            <a:endParaRPr b="1" sz="4000">
              <a:solidFill>
                <a:srgbClr val="FF6A4C"/>
              </a:solidFill>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3"/>
          <p:cNvSpPr/>
          <p:nvPr/>
        </p:nvSpPr>
        <p:spPr>
          <a:xfrm>
            <a:off x="4749575" y="3980475"/>
            <a:ext cx="1537500" cy="782100"/>
          </a:xfrm>
          <a:prstGeom prst="roundRect">
            <a:avLst>
              <a:gd fmla="val 6109" name="adj"/>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Model Repository</a:t>
            </a:r>
            <a:endParaRPr sz="800">
              <a:solidFill>
                <a:srgbClr val="202124"/>
              </a:solidFill>
              <a:latin typeface="Oswald"/>
              <a:ea typeface="Oswald"/>
              <a:cs typeface="Oswald"/>
              <a:sym typeface="Oswald"/>
            </a:endParaRPr>
          </a:p>
        </p:txBody>
      </p:sp>
      <p:sp>
        <p:nvSpPr>
          <p:cNvPr id="274" name="Google Shape;274;p23"/>
          <p:cNvSpPr/>
          <p:nvPr/>
        </p:nvSpPr>
        <p:spPr>
          <a:xfrm>
            <a:off x="7414775" y="907520"/>
            <a:ext cx="1537500" cy="1482000"/>
          </a:xfrm>
          <a:prstGeom prst="roundRect">
            <a:avLst>
              <a:gd fmla="val 6109" name="adj"/>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Monitoring</a:t>
            </a:r>
            <a:endParaRPr sz="800">
              <a:solidFill>
                <a:srgbClr val="202124"/>
              </a:solidFill>
              <a:latin typeface="Oswald"/>
              <a:ea typeface="Oswald"/>
              <a:cs typeface="Oswald"/>
              <a:sym typeface="Oswald"/>
            </a:endParaRPr>
          </a:p>
        </p:txBody>
      </p:sp>
      <p:sp>
        <p:nvSpPr>
          <p:cNvPr id="275" name="Google Shape;275;p23"/>
          <p:cNvSpPr/>
          <p:nvPr/>
        </p:nvSpPr>
        <p:spPr>
          <a:xfrm>
            <a:off x="7414775" y="2539165"/>
            <a:ext cx="1537500" cy="2223300"/>
          </a:xfrm>
          <a:prstGeom prst="roundRect">
            <a:avLst>
              <a:gd fmla="val 6109" name="adj"/>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Model Training</a:t>
            </a:r>
            <a:endParaRPr sz="800">
              <a:solidFill>
                <a:srgbClr val="202124"/>
              </a:solidFill>
              <a:latin typeface="Oswald"/>
              <a:ea typeface="Oswald"/>
              <a:cs typeface="Oswald"/>
              <a:sym typeface="Oswald"/>
            </a:endParaRPr>
          </a:p>
        </p:txBody>
      </p:sp>
      <p:sp>
        <p:nvSpPr>
          <p:cNvPr id="276" name="Google Shape;276;p23"/>
          <p:cNvSpPr txBox="1"/>
          <p:nvPr/>
        </p:nvSpPr>
        <p:spPr>
          <a:xfrm>
            <a:off x="148500" y="63575"/>
            <a:ext cx="73314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2300">
                <a:solidFill>
                  <a:srgbClr val="FF6A4C"/>
                </a:solidFill>
                <a:latin typeface="Sofia Sans Black"/>
                <a:ea typeface="Sofia Sans Black"/>
                <a:cs typeface="Sofia Sans Black"/>
                <a:sym typeface="Sofia Sans Black"/>
              </a:rPr>
              <a:t>SOLUTION ARCHITECTURE </a:t>
            </a:r>
            <a:r>
              <a:rPr b="1" lang="en" sz="2300">
                <a:solidFill>
                  <a:srgbClr val="FF6A4C"/>
                </a:solidFill>
                <a:latin typeface="Sofia Sans"/>
                <a:ea typeface="Sofia Sans"/>
                <a:cs typeface="Sofia Sans"/>
                <a:sym typeface="Sofia Sans"/>
              </a:rPr>
              <a:t>| PROPOSAL</a:t>
            </a:r>
            <a:endParaRPr b="1" sz="2300">
              <a:solidFill>
                <a:srgbClr val="FF6A4C"/>
              </a:solidFill>
              <a:latin typeface="Sofia Sans"/>
              <a:ea typeface="Sofia Sans"/>
              <a:cs typeface="Sofia Sans"/>
              <a:sym typeface="Sofia Sans"/>
            </a:endParaRPr>
          </a:p>
          <a:p>
            <a:pPr indent="0" lvl="0" marL="0" marR="0" rtl="0" algn="l">
              <a:lnSpc>
                <a:spcPct val="100000"/>
              </a:lnSpc>
              <a:spcBef>
                <a:spcPts val="0"/>
              </a:spcBef>
              <a:spcAft>
                <a:spcPts val="0"/>
              </a:spcAft>
              <a:buNone/>
            </a:pPr>
            <a:r>
              <a:t/>
            </a:r>
            <a:endParaRPr sz="1500">
              <a:solidFill>
                <a:srgbClr val="FF6A4C"/>
              </a:solidFill>
              <a:latin typeface="Sofia Sans"/>
              <a:ea typeface="Sofia Sans"/>
              <a:cs typeface="Sofia Sans"/>
              <a:sym typeface="Sofia Sans"/>
            </a:endParaRPr>
          </a:p>
        </p:txBody>
      </p:sp>
      <p:sp>
        <p:nvSpPr>
          <p:cNvPr id="277" name="Google Shape;277;p23"/>
          <p:cNvSpPr/>
          <p:nvPr/>
        </p:nvSpPr>
        <p:spPr>
          <a:xfrm>
            <a:off x="0" y="114575"/>
            <a:ext cx="148500" cy="421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3"/>
          <p:cNvSpPr/>
          <p:nvPr/>
        </p:nvSpPr>
        <p:spPr>
          <a:xfrm>
            <a:off x="2084375" y="900922"/>
            <a:ext cx="1537500" cy="2101500"/>
          </a:xfrm>
          <a:prstGeom prst="roundRect">
            <a:avLst>
              <a:gd fmla="val 6109" name="adj"/>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Microservice</a:t>
            </a:r>
            <a:endParaRPr sz="800">
              <a:solidFill>
                <a:srgbClr val="202124"/>
              </a:solidFill>
              <a:latin typeface="Oswald"/>
              <a:ea typeface="Oswald"/>
              <a:cs typeface="Oswald"/>
              <a:sym typeface="Oswald"/>
            </a:endParaRPr>
          </a:p>
        </p:txBody>
      </p:sp>
      <p:sp>
        <p:nvSpPr>
          <p:cNvPr id="279" name="Google Shape;279;p23"/>
          <p:cNvSpPr/>
          <p:nvPr/>
        </p:nvSpPr>
        <p:spPr>
          <a:xfrm>
            <a:off x="191725" y="900922"/>
            <a:ext cx="576300" cy="21015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Client</a:t>
            </a:r>
            <a:endParaRPr sz="800">
              <a:solidFill>
                <a:srgbClr val="202124"/>
              </a:solidFill>
              <a:latin typeface="Oswald"/>
              <a:ea typeface="Oswald"/>
              <a:cs typeface="Oswald"/>
              <a:sym typeface="Oswald"/>
            </a:endParaRPr>
          </a:p>
        </p:txBody>
      </p:sp>
      <p:sp>
        <p:nvSpPr>
          <p:cNvPr id="280" name="Google Shape;280;p23"/>
          <p:cNvSpPr/>
          <p:nvPr/>
        </p:nvSpPr>
        <p:spPr>
          <a:xfrm>
            <a:off x="2350181" y="1298265"/>
            <a:ext cx="1005900" cy="457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Predict</a:t>
            </a:r>
            <a:endParaRPr sz="800">
              <a:solidFill>
                <a:srgbClr val="202124"/>
              </a:solidFill>
              <a:latin typeface="Oswald"/>
              <a:ea typeface="Oswald"/>
              <a:cs typeface="Oswald"/>
              <a:sym typeface="Oswald"/>
            </a:endParaRPr>
          </a:p>
        </p:txBody>
      </p:sp>
      <p:sp>
        <p:nvSpPr>
          <p:cNvPr id="281" name="Google Shape;281;p23"/>
          <p:cNvSpPr/>
          <p:nvPr/>
        </p:nvSpPr>
        <p:spPr>
          <a:xfrm>
            <a:off x="2350181" y="2237265"/>
            <a:ext cx="1005900" cy="457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Feedback</a:t>
            </a:r>
            <a:endParaRPr sz="800">
              <a:solidFill>
                <a:srgbClr val="202124"/>
              </a:solidFill>
              <a:latin typeface="Oswald"/>
              <a:ea typeface="Oswald"/>
              <a:cs typeface="Oswald"/>
              <a:sym typeface="Oswald"/>
            </a:endParaRPr>
          </a:p>
        </p:txBody>
      </p:sp>
      <p:cxnSp>
        <p:nvCxnSpPr>
          <p:cNvPr id="282" name="Google Shape;282;p23"/>
          <p:cNvCxnSpPr/>
          <p:nvPr/>
        </p:nvCxnSpPr>
        <p:spPr>
          <a:xfrm flipH="1" rot="10800000">
            <a:off x="773156" y="1448615"/>
            <a:ext cx="1581900" cy="8700"/>
          </a:xfrm>
          <a:prstGeom prst="straightConnector1">
            <a:avLst/>
          </a:prstGeom>
          <a:noFill/>
          <a:ln cap="flat" cmpd="sng" w="19050">
            <a:solidFill>
              <a:srgbClr val="666666"/>
            </a:solidFill>
            <a:prstDash val="solid"/>
            <a:round/>
            <a:headEnd len="med" w="med" type="none"/>
            <a:tailEnd len="med" w="med" type="triangle"/>
          </a:ln>
        </p:spPr>
      </p:cxnSp>
      <p:sp>
        <p:nvSpPr>
          <p:cNvPr id="283" name="Google Shape;283;p23"/>
          <p:cNvSpPr/>
          <p:nvPr/>
        </p:nvSpPr>
        <p:spPr>
          <a:xfrm>
            <a:off x="773156" y="1209040"/>
            <a:ext cx="1188600" cy="266700"/>
          </a:xfrm>
          <a:prstGeom prst="roundRect">
            <a:avLst>
              <a:gd fmla="val 6109"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202124"/>
                </a:solidFill>
                <a:latin typeface="Oswald Light"/>
                <a:ea typeface="Oswald Light"/>
                <a:cs typeface="Oswald Light"/>
                <a:sym typeface="Oswald Light"/>
              </a:rPr>
              <a:t>(id, narrative)</a:t>
            </a:r>
            <a:endParaRPr sz="800">
              <a:solidFill>
                <a:srgbClr val="202124"/>
              </a:solidFill>
              <a:latin typeface="Oswald Light"/>
              <a:ea typeface="Oswald Light"/>
              <a:cs typeface="Oswald Light"/>
              <a:sym typeface="Oswald Light"/>
            </a:endParaRPr>
          </a:p>
        </p:txBody>
      </p:sp>
      <p:sp>
        <p:nvSpPr>
          <p:cNvPr id="284" name="Google Shape;284;p23"/>
          <p:cNvSpPr/>
          <p:nvPr/>
        </p:nvSpPr>
        <p:spPr>
          <a:xfrm>
            <a:off x="961644" y="1577990"/>
            <a:ext cx="1127700" cy="266700"/>
          </a:xfrm>
          <a:prstGeom prst="roundRect">
            <a:avLst>
              <a:gd fmla="val 6109" name="adj"/>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rgbClr val="202124"/>
                </a:solidFill>
                <a:latin typeface="Oswald Light"/>
                <a:ea typeface="Oswald Light"/>
                <a:cs typeface="Oswald Light"/>
                <a:sym typeface="Oswald Light"/>
              </a:rPr>
              <a:t>(category, probability)</a:t>
            </a:r>
            <a:endParaRPr sz="800">
              <a:solidFill>
                <a:srgbClr val="202124"/>
              </a:solidFill>
              <a:latin typeface="Oswald Light"/>
              <a:ea typeface="Oswald Light"/>
              <a:cs typeface="Oswald Light"/>
              <a:sym typeface="Oswald Light"/>
            </a:endParaRPr>
          </a:p>
        </p:txBody>
      </p:sp>
      <p:cxnSp>
        <p:nvCxnSpPr>
          <p:cNvPr id="285" name="Google Shape;285;p23"/>
          <p:cNvCxnSpPr/>
          <p:nvPr/>
        </p:nvCxnSpPr>
        <p:spPr>
          <a:xfrm rot="10800000">
            <a:off x="773156" y="1587515"/>
            <a:ext cx="1581900" cy="1500"/>
          </a:xfrm>
          <a:prstGeom prst="straightConnector1">
            <a:avLst/>
          </a:prstGeom>
          <a:noFill/>
          <a:ln cap="flat" cmpd="sng" w="19050">
            <a:solidFill>
              <a:srgbClr val="666666"/>
            </a:solidFill>
            <a:prstDash val="solid"/>
            <a:round/>
            <a:headEnd len="med" w="med" type="none"/>
            <a:tailEnd len="med" w="med" type="triangle"/>
          </a:ln>
        </p:spPr>
      </p:cxnSp>
      <p:sp>
        <p:nvSpPr>
          <p:cNvPr id="286" name="Google Shape;286;p23"/>
          <p:cNvSpPr/>
          <p:nvPr/>
        </p:nvSpPr>
        <p:spPr>
          <a:xfrm>
            <a:off x="4749575" y="900925"/>
            <a:ext cx="1537500" cy="2912400"/>
          </a:xfrm>
          <a:prstGeom prst="roundRect">
            <a:avLst>
              <a:gd fmla="val 6109" name="adj"/>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Data Repository</a:t>
            </a:r>
            <a:endParaRPr sz="800">
              <a:solidFill>
                <a:srgbClr val="202124"/>
              </a:solidFill>
              <a:latin typeface="Oswald"/>
              <a:ea typeface="Oswald"/>
              <a:cs typeface="Oswald"/>
              <a:sym typeface="Oswald"/>
            </a:endParaRPr>
          </a:p>
        </p:txBody>
      </p:sp>
      <p:pic>
        <p:nvPicPr>
          <p:cNvPr id="287" name="Google Shape;287;p23"/>
          <p:cNvPicPr preferRelativeResize="0"/>
          <p:nvPr/>
        </p:nvPicPr>
        <p:blipFill>
          <a:blip r:embed="rId3">
            <a:alphaModFix/>
          </a:blip>
          <a:stretch>
            <a:fillRect/>
          </a:stretch>
        </p:blipFill>
        <p:spPr>
          <a:xfrm>
            <a:off x="5381165" y="1389703"/>
            <a:ext cx="274321" cy="274321"/>
          </a:xfrm>
          <a:prstGeom prst="rect">
            <a:avLst/>
          </a:prstGeom>
          <a:noFill/>
          <a:ln>
            <a:noFill/>
          </a:ln>
        </p:spPr>
      </p:pic>
      <p:sp>
        <p:nvSpPr>
          <p:cNvPr id="288" name="Google Shape;288;p23"/>
          <p:cNvSpPr/>
          <p:nvPr/>
        </p:nvSpPr>
        <p:spPr>
          <a:xfrm>
            <a:off x="5015375" y="2614000"/>
            <a:ext cx="1005900" cy="266700"/>
          </a:xfrm>
          <a:prstGeom prst="roundRect">
            <a:avLst>
              <a:gd fmla="val 6109"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Categories Dataset</a:t>
            </a:r>
            <a:endParaRPr sz="800">
              <a:solidFill>
                <a:srgbClr val="202124"/>
              </a:solidFill>
              <a:latin typeface="Oswald"/>
              <a:ea typeface="Oswald"/>
              <a:cs typeface="Oswald"/>
              <a:sym typeface="Oswald"/>
            </a:endParaRPr>
          </a:p>
        </p:txBody>
      </p:sp>
      <p:pic>
        <p:nvPicPr>
          <p:cNvPr id="289" name="Google Shape;289;p23"/>
          <p:cNvPicPr preferRelativeResize="0"/>
          <p:nvPr/>
        </p:nvPicPr>
        <p:blipFill>
          <a:blip r:embed="rId3">
            <a:alphaModFix/>
          </a:blip>
          <a:stretch>
            <a:fillRect/>
          </a:stretch>
        </p:blipFill>
        <p:spPr>
          <a:xfrm>
            <a:off x="5381165" y="2328703"/>
            <a:ext cx="274321" cy="274321"/>
          </a:xfrm>
          <a:prstGeom prst="rect">
            <a:avLst/>
          </a:prstGeom>
          <a:noFill/>
          <a:ln>
            <a:noFill/>
          </a:ln>
        </p:spPr>
      </p:pic>
      <p:cxnSp>
        <p:nvCxnSpPr>
          <p:cNvPr id="290" name="Google Shape;290;p23"/>
          <p:cNvCxnSpPr>
            <a:stCxn id="280" idx="3"/>
            <a:endCxn id="289" idx="1"/>
          </p:cNvCxnSpPr>
          <p:nvPr/>
        </p:nvCxnSpPr>
        <p:spPr>
          <a:xfrm>
            <a:off x="3356081" y="1526865"/>
            <a:ext cx="2025000" cy="939000"/>
          </a:xfrm>
          <a:prstGeom prst="straightConnector1">
            <a:avLst/>
          </a:prstGeom>
          <a:noFill/>
          <a:ln cap="flat" cmpd="sng" w="19050">
            <a:solidFill>
              <a:srgbClr val="666666"/>
            </a:solidFill>
            <a:prstDash val="solid"/>
            <a:round/>
            <a:headEnd len="med" w="med" type="none"/>
            <a:tailEnd len="med" w="med" type="triangle"/>
          </a:ln>
        </p:spPr>
      </p:cxnSp>
      <p:sp>
        <p:nvSpPr>
          <p:cNvPr id="291" name="Google Shape;291;p23"/>
          <p:cNvSpPr/>
          <p:nvPr/>
        </p:nvSpPr>
        <p:spPr>
          <a:xfrm>
            <a:off x="7718775" y="1298265"/>
            <a:ext cx="1005900" cy="274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Data &amp; Model Drift</a:t>
            </a:r>
            <a:endParaRPr sz="800">
              <a:solidFill>
                <a:srgbClr val="202124"/>
              </a:solidFill>
              <a:latin typeface="Oswald"/>
              <a:ea typeface="Oswald"/>
              <a:cs typeface="Oswald"/>
              <a:sym typeface="Oswald"/>
            </a:endParaRPr>
          </a:p>
        </p:txBody>
      </p:sp>
      <p:cxnSp>
        <p:nvCxnSpPr>
          <p:cNvPr id="292" name="Google Shape;292;p23"/>
          <p:cNvCxnSpPr>
            <a:stCxn id="291" idx="2"/>
          </p:cNvCxnSpPr>
          <p:nvPr/>
        </p:nvCxnSpPr>
        <p:spPr>
          <a:xfrm flipH="1" rot="-5400000">
            <a:off x="8221725" y="1572465"/>
            <a:ext cx="600" cy="6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293" name="Google Shape;293;p23"/>
          <p:cNvCxnSpPr/>
          <p:nvPr/>
        </p:nvCxnSpPr>
        <p:spPr>
          <a:xfrm flipH="1" rot="10800000">
            <a:off x="773156" y="2387603"/>
            <a:ext cx="1556400" cy="8700"/>
          </a:xfrm>
          <a:prstGeom prst="straightConnector1">
            <a:avLst/>
          </a:prstGeom>
          <a:noFill/>
          <a:ln cap="flat" cmpd="sng" w="19050">
            <a:solidFill>
              <a:srgbClr val="666666"/>
            </a:solidFill>
            <a:prstDash val="solid"/>
            <a:round/>
            <a:headEnd len="med" w="med" type="none"/>
            <a:tailEnd len="med" w="med" type="triangle"/>
          </a:ln>
        </p:spPr>
      </p:cxnSp>
      <p:sp>
        <p:nvSpPr>
          <p:cNvPr id="294" name="Google Shape;294;p23"/>
          <p:cNvSpPr/>
          <p:nvPr/>
        </p:nvSpPr>
        <p:spPr>
          <a:xfrm>
            <a:off x="773156" y="2148028"/>
            <a:ext cx="1127700" cy="266700"/>
          </a:xfrm>
          <a:prstGeom prst="roundRect">
            <a:avLst>
              <a:gd fmla="val 6109"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202124"/>
                </a:solidFill>
                <a:latin typeface="Oswald Light"/>
                <a:ea typeface="Oswald Light"/>
                <a:cs typeface="Oswald Light"/>
                <a:sym typeface="Oswald Light"/>
              </a:rPr>
              <a:t>(id, true label)</a:t>
            </a:r>
            <a:endParaRPr sz="800">
              <a:solidFill>
                <a:srgbClr val="202124"/>
              </a:solidFill>
              <a:latin typeface="Oswald Light"/>
              <a:ea typeface="Oswald Light"/>
              <a:cs typeface="Oswald Light"/>
              <a:sym typeface="Oswald Light"/>
            </a:endParaRPr>
          </a:p>
        </p:txBody>
      </p:sp>
      <p:sp>
        <p:nvSpPr>
          <p:cNvPr id="295" name="Google Shape;295;p23"/>
          <p:cNvSpPr/>
          <p:nvPr/>
        </p:nvSpPr>
        <p:spPr>
          <a:xfrm>
            <a:off x="961644" y="2516978"/>
            <a:ext cx="1127700" cy="266700"/>
          </a:xfrm>
          <a:prstGeom prst="roundRect">
            <a:avLst>
              <a:gd fmla="val 6109" name="adj"/>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rgbClr val="202124"/>
                </a:solidFill>
                <a:latin typeface="Oswald Light"/>
                <a:ea typeface="Oswald Light"/>
                <a:cs typeface="Oswald Light"/>
                <a:sym typeface="Oswald Light"/>
              </a:rPr>
              <a:t>(success massage)</a:t>
            </a:r>
            <a:endParaRPr sz="800">
              <a:solidFill>
                <a:srgbClr val="202124"/>
              </a:solidFill>
              <a:latin typeface="Oswald Light"/>
              <a:ea typeface="Oswald Light"/>
              <a:cs typeface="Oswald Light"/>
              <a:sym typeface="Oswald Light"/>
            </a:endParaRPr>
          </a:p>
        </p:txBody>
      </p:sp>
      <p:cxnSp>
        <p:nvCxnSpPr>
          <p:cNvPr id="296" name="Google Shape;296;p23"/>
          <p:cNvCxnSpPr/>
          <p:nvPr/>
        </p:nvCxnSpPr>
        <p:spPr>
          <a:xfrm rot="10800000">
            <a:off x="773156" y="2526503"/>
            <a:ext cx="1581900" cy="1500"/>
          </a:xfrm>
          <a:prstGeom prst="straightConnector1">
            <a:avLst/>
          </a:prstGeom>
          <a:noFill/>
          <a:ln cap="flat" cmpd="sng" w="19050">
            <a:solidFill>
              <a:srgbClr val="666666"/>
            </a:solidFill>
            <a:prstDash val="solid"/>
            <a:round/>
            <a:headEnd len="med" w="med" type="none"/>
            <a:tailEnd len="med" w="med" type="triangle"/>
          </a:ln>
        </p:spPr>
      </p:cxnSp>
      <p:cxnSp>
        <p:nvCxnSpPr>
          <p:cNvPr id="297" name="Google Shape;297;p23"/>
          <p:cNvCxnSpPr>
            <a:stCxn id="281" idx="3"/>
            <a:endCxn id="289" idx="1"/>
          </p:cNvCxnSpPr>
          <p:nvPr/>
        </p:nvCxnSpPr>
        <p:spPr>
          <a:xfrm>
            <a:off x="3356081" y="2465865"/>
            <a:ext cx="2025000" cy="0"/>
          </a:xfrm>
          <a:prstGeom prst="straightConnector1">
            <a:avLst/>
          </a:prstGeom>
          <a:noFill/>
          <a:ln cap="flat" cmpd="sng" w="19050">
            <a:solidFill>
              <a:srgbClr val="666666"/>
            </a:solidFill>
            <a:prstDash val="solid"/>
            <a:round/>
            <a:headEnd len="med" w="med" type="none"/>
            <a:tailEnd len="med" w="med" type="triangle"/>
          </a:ln>
        </p:spPr>
      </p:cxnSp>
      <p:cxnSp>
        <p:nvCxnSpPr>
          <p:cNvPr id="298" name="Google Shape;298;p23"/>
          <p:cNvCxnSpPr/>
          <p:nvPr/>
        </p:nvCxnSpPr>
        <p:spPr>
          <a:xfrm>
            <a:off x="3356081" y="1526865"/>
            <a:ext cx="2025000" cy="0"/>
          </a:xfrm>
          <a:prstGeom prst="straightConnector1">
            <a:avLst/>
          </a:prstGeom>
          <a:noFill/>
          <a:ln cap="flat" cmpd="sng" w="19050">
            <a:solidFill>
              <a:srgbClr val="666666"/>
            </a:solidFill>
            <a:prstDash val="solid"/>
            <a:round/>
            <a:headEnd len="med" w="med" type="none"/>
            <a:tailEnd len="med" w="med" type="triangle"/>
          </a:ln>
        </p:spPr>
      </p:cxnSp>
      <p:sp>
        <p:nvSpPr>
          <p:cNvPr id="299" name="Google Shape;299;p23"/>
          <p:cNvSpPr/>
          <p:nvPr/>
        </p:nvSpPr>
        <p:spPr>
          <a:xfrm>
            <a:off x="5074775" y="1681415"/>
            <a:ext cx="887100" cy="266700"/>
          </a:xfrm>
          <a:prstGeom prst="roundRect">
            <a:avLst>
              <a:gd fmla="val 6109"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Narrative Dataset</a:t>
            </a:r>
            <a:endParaRPr sz="800">
              <a:solidFill>
                <a:srgbClr val="202124"/>
              </a:solidFill>
              <a:latin typeface="Oswald"/>
              <a:ea typeface="Oswald"/>
              <a:cs typeface="Oswald"/>
              <a:sym typeface="Oswald"/>
            </a:endParaRPr>
          </a:p>
        </p:txBody>
      </p:sp>
      <p:sp>
        <p:nvSpPr>
          <p:cNvPr id="300" name="Google Shape;300;p23"/>
          <p:cNvSpPr/>
          <p:nvPr/>
        </p:nvSpPr>
        <p:spPr>
          <a:xfrm>
            <a:off x="3583344" y="1260165"/>
            <a:ext cx="1127700" cy="266700"/>
          </a:xfrm>
          <a:prstGeom prst="roundRect">
            <a:avLst>
              <a:gd fmla="val 6109"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Light"/>
                <a:ea typeface="Oswald Light"/>
                <a:cs typeface="Oswald Light"/>
                <a:sym typeface="Oswald Light"/>
              </a:rPr>
              <a:t>(id, narrative)</a:t>
            </a:r>
            <a:endParaRPr sz="800">
              <a:solidFill>
                <a:srgbClr val="202124"/>
              </a:solidFill>
              <a:latin typeface="Oswald Light"/>
              <a:ea typeface="Oswald Light"/>
              <a:cs typeface="Oswald Light"/>
              <a:sym typeface="Oswald Light"/>
            </a:endParaRPr>
          </a:p>
        </p:txBody>
      </p:sp>
      <p:sp>
        <p:nvSpPr>
          <p:cNvPr id="301" name="Google Shape;301;p23"/>
          <p:cNvSpPr/>
          <p:nvPr/>
        </p:nvSpPr>
        <p:spPr>
          <a:xfrm>
            <a:off x="3583344" y="2224228"/>
            <a:ext cx="1127700" cy="266700"/>
          </a:xfrm>
          <a:prstGeom prst="roundRect">
            <a:avLst>
              <a:gd fmla="val 6109"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Light"/>
                <a:ea typeface="Oswald Light"/>
                <a:cs typeface="Oswald Light"/>
                <a:sym typeface="Oswald Light"/>
              </a:rPr>
              <a:t>(id, true label)</a:t>
            </a:r>
            <a:endParaRPr sz="800">
              <a:solidFill>
                <a:srgbClr val="202124"/>
              </a:solidFill>
              <a:latin typeface="Oswald Light"/>
              <a:ea typeface="Oswald Light"/>
              <a:cs typeface="Oswald Light"/>
              <a:sym typeface="Oswald Light"/>
            </a:endParaRPr>
          </a:p>
        </p:txBody>
      </p:sp>
      <p:sp>
        <p:nvSpPr>
          <p:cNvPr id="302" name="Google Shape;302;p23"/>
          <p:cNvSpPr/>
          <p:nvPr/>
        </p:nvSpPr>
        <p:spPr>
          <a:xfrm rot="1541560">
            <a:off x="3666386" y="1688429"/>
            <a:ext cx="1127914" cy="266487"/>
          </a:xfrm>
          <a:prstGeom prst="roundRect">
            <a:avLst>
              <a:gd fmla="val 6109"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Light"/>
                <a:ea typeface="Oswald Light"/>
                <a:cs typeface="Oswald Light"/>
                <a:sym typeface="Oswald Light"/>
              </a:rPr>
              <a:t>(id, category, probability)</a:t>
            </a:r>
            <a:endParaRPr sz="800">
              <a:solidFill>
                <a:srgbClr val="202124"/>
              </a:solidFill>
              <a:latin typeface="Oswald Light"/>
              <a:ea typeface="Oswald Light"/>
              <a:cs typeface="Oswald Light"/>
              <a:sym typeface="Oswald Light"/>
            </a:endParaRPr>
          </a:p>
        </p:txBody>
      </p:sp>
      <p:cxnSp>
        <p:nvCxnSpPr>
          <p:cNvPr id="303" name="Google Shape;303;p23"/>
          <p:cNvCxnSpPr>
            <a:stCxn id="273" idx="1"/>
            <a:endCxn id="278" idx="2"/>
          </p:cNvCxnSpPr>
          <p:nvPr/>
        </p:nvCxnSpPr>
        <p:spPr>
          <a:xfrm rot="10800000">
            <a:off x="2853275" y="3002325"/>
            <a:ext cx="1896300" cy="1369200"/>
          </a:xfrm>
          <a:prstGeom prst="straightConnector1">
            <a:avLst/>
          </a:prstGeom>
          <a:noFill/>
          <a:ln cap="flat" cmpd="sng" w="19050">
            <a:solidFill>
              <a:srgbClr val="666666"/>
            </a:solidFill>
            <a:prstDash val="solid"/>
            <a:round/>
            <a:headEnd len="med" w="med" type="none"/>
            <a:tailEnd len="med" w="med" type="triangle"/>
          </a:ln>
        </p:spPr>
      </p:cxnSp>
      <p:pic>
        <p:nvPicPr>
          <p:cNvPr id="304" name="Google Shape;304;p23"/>
          <p:cNvPicPr preferRelativeResize="0"/>
          <p:nvPr/>
        </p:nvPicPr>
        <p:blipFill>
          <a:blip r:embed="rId4">
            <a:alphaModFix/>
          </a:blip>
          <a:stretch>
            <a:fillRect/>
          </a:stretch>
        </p:blipFill>
        <p:spPr>
          <a:xfrm>
            <a:off x="5000165" y="4270620"/>
            <a:ext cx="274321" cy="274321"/>
          </a:xfrm>
          <a:prstGeom prst="rect">
            <a:avLst/>
          </a:prstGeom>
          <a:noFill/>
          <a:ln>
            <a:noFill/>
          </a:ln>
        </p:spPr>
      </p:pic>
      <p:cxnSp>
        <p:nvCxnSpPr>
          <p:cNvPr id="305" name="Google Shape;305;p23"/>
          <p:cNvCxnSpPr/>
          <p:nvPr/>
        </p:nvCxnSpPr>
        <p:spPr>
          <a:xfrm>
            <a:off x="6283175" y="1526865"/>
            <a:ext cx="1131600" cy="0"/>
          </a:xfrm>
          <a:prstGeom prst="straightConnector1">
            <a:avLst/>
          </a:prstGeom>
          <a:noFill/>
          <a:ln cap="flat" cmpd="sng" w="19050">
            <a:solidFill>
              <a:srgbClr val="666666"/>
            </a:solidFill>
            <a:prstDash val="solid"/>
            <a:round/>
            <a:headEnd len="med" w="med" type="none"/>
            <a:tailEnd len="med" w="med" type="triangle"/>
          </a:ln>
        </p:spPr>
      </p:cxnSp>
      <p:cxnSp>
        <p:nvCxnSpPr>
          <p:cNvPr id="306" name="Google Shape;306;p23"/>
          <p:cNvCxnSpPr/>
          <p:nvPr/>
        </p:nvCxnSpPr>
        <p:spPr>
          <a:xfrm flipH="1">
            <a:off x="6300425" y="4399850"/>
            <a:ext cx="1101000" cy="5700"/>
          </a:xfrm>
          <a:prstGeom prst="straightConnector1">
            <a:avLst/>
          </a:prstGeom>
          <a:noFill/>
          <a:ln cap="flat" cmpd="sng" w="19050">
            <a:solidFill>
              <a:srgbClr val="666666"/>
            </a:solidFill>
            <a:prstDash val="solid"/>
            <a:round/>
            <a:headEnd len="med" w="med" type="none"/>
            <a:tailEnd len="med" w="med" type="triangle"/>
          </a:ln>
        </p:spPr>
      </p:cxnSp>
      <p:sp>
        <p:nvSpPr>
          <p:cNvPr id="307" name="Google Shape;307;p23"/>
          <p:cNvSpPr/>
          <p:nvPr/>
        </p:nvSpPr>
        <p:spPr>
          <a:xfrm>
            <a:off x="7718775" y="1837530"/>
            <a:ext cx="1005900" cy="274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Model Performance</a:t>
            </a:r>
            <a:endParaRPr sz="800">
              <a:solidFill>
                <a:srgbClr val="202124"/>
              </a:solidFill>
              <a:latin typeface="Oswald"/>
              <a:ea typeface="Oswald"/>
              <a:cs typeface="Oswald"/>
              <a:sym typeface="Oswald"/>
            </a:endParaRPr>
          </a:p>
        </p:txBody>
      </p:sp>
      <p:sp>
        <p:nvSpPr>
          <p:cNvPr id="308" name="Google Shape;308;p23"/>
          <p:cNvSpPr/>
          <p:nvPr/>
        </p:nvSpPr>
        <p:spPr>
          <a:xfrm>
            <a:off x="7718775" y="2904330"/>
            <a:ext cx="1005900" cy="274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Data Validation</a:t>
            </a:r>
            <a:endParaRPr sz="800">
              <a:solidFill>
                <a:srgbClr val="202124"/>
              </a:solidFill>
              <a:latin typeface="Oswald"/>
              <a:ea typeface="Oswald"/>
              <a:cs typeface="Oswald"/>
              <a:sym typeface="Oswald"/>
            </a:endParaRPr>
          </a:p>
        </p:txBody>
      </p:sp>
      <p:sp>
        <p:nvSpPr>
          <p:cNvPr id="309" name="Google Shape;309;p23"/>
          <p:cNvSpPr/>
          <p:nvPr/>
        </p:nvSpPr>
        <p:spPr>
          <a:xfrm>
            <a:off x="7719075" y="4329910"/>
            <a:ext cx="1005900" cy="274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Model Validation</a:t>
            </a:r>
            <a:endParaRPr sz="800">
              <a:solidFill>
                <a:srgbClr val="202124"/>
              </a:solidFill>
              <a:latin typeface="Oswald"/>
              <a:ea typeface="Oswald"/>
              <a:cs typeface="Oswald"/>
              <a:sym typeface="Oswald"/>
            </a:endParaRPr>
          </a:p>
        </p:txBody>
      </p:sp>
      <p:cxnSp>
        <p:nvCxnSpPr>
          <p:cNvPr id="310" name="Google Shape;310;p23"/>
          <p:cNvCxnSpPr>
            <a:stCxn id="308" idx="2"/>
            <a:endCxn id="309" idx="0"/>
          </p:cNvCxnSpPr>
          <p:nvPr/>
        </p:nvCxnSpPr>
        <p:spPr>
          <a:xfrm>
            <a:off x="8221725" y="3178530"/>
            <a:ext cx="300" cy="1151400"/>
          </a:xfrm>
          <a:prstGeom prst="straightConnector1">
            <a:avLst/>
          </a:prstGeom>
          <a:noFill/>
          <a:ln cap="flat" cmpd="sng" w="19050">
            <a:solidFill>
              <a:srgbClr val="666666"/>
            </a:solidFill>
            <a:prstDash val="solid"/>
            <a:round/>
            <a:headEnd len="med" w="med" type="none"/>
            <a:tailEnd len="med" w="med" type="triangle"/>
          </a:ln>
        </p:spPr>
      </p:cxnSp>
      <p:sp>
        <p:nvSpPr>
          <p:cNvPr id="311" name="Google Shape;311;p23"/>
          <p:cNvSpPr/>
          <p:nvPr/>
        </p:nvSpPr>
        <p:spPr>
          <a:xfrm>
            <a:off x="7718775" y="3260720"/>
            <a:ext cx="1005900" cy="274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Data Preparation</a:t>
            </a:r>
            <a:endParaRPr sz="800">
              <a:solidFill>
                <a:srgbClr val="202124"/>
              </a:solidFill>
              <a:latin typeface="Oswald"/>
              <a:ea typeface="Oswald"/>
              <a:cs typeface="Oswald"/>
              <a:sym typeface="Oswald"/>
            </a:endParaRPr>
          </a:p>
        </p:txBody>
      </p:sp>
      <p:sp>
        <p:nvSpPr>
          <p:cNvPr id="312" name="Google Shape;312;p23"/>
          <p:cNvSpPr/>
          <p:nvPr/>
        </p:nvSpPr>
        <p:spPr>
          <a:xfrm>
            <a:off x="7718775" y="3617110"/>
            <a:ext cx="1005900" cy="274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Model Training </a:t>
            </a:r>
            <a:endParaRPr sz="800">
              <a:solidFill>
                <a:srgbClr val="202124"/>
              </a:solidFill>
              <a:latin typeface="Oswald"/>
              <a:ea typeface="Oswald"/>
              <a:cs typeface="Oswald"/>
              <a:sym typeface="Oswald"/>
            </a:endParaRPr>
          </a:p>
        </p:txBody>
      </p:sp>
      <p:sp>
        <p:nvSpPr>
          <p:cNvPr id="313" name="Google Shape;313;p23"/>
          <p:cNvSpPr/>
          <p:nvPr/>
        </p:nvSpPr>
        <p:spPr>
          <a:xfrm>
            <a:off x="7719075" y="3973510"/>
            <a:ext cx="1005900" cy="274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Model Evaluation</a:t>
            </a:r>
            <a:endParaRPr sz="800">
              <a:solidFill>
                <a:srgbClr val="202124"/>
              </a:solidFill>
              <a:latin typeface="Oswald"/>
              <a:ea typeface="Oswald"/>
              <a:cs typeface="Oswald"/>
              <a:sym typeface="Oswald"/>
            </a:endParaRPr>
          </a:p>
        </p:txBody>
      </p:sp>
      <p:sp>
        <p:nvSpPr>
          <p:cNvPr id="314" name="Google Shape;314;p23"/>
          <p:cNvSpPr/>
          <p:nvPr/>
        </p:nvSpPr>
        <p:spPr>
          <a:xfrm>
            <a:off x="5015375" y="3546575"/>
            <a:ext cx="1005900" cy="266700"/>
          </a:xfrm>
          <a:prstGeom prst="roundRect">
            <a:avLst>
              <a:gd fmla="val 6109"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 Original Dataset</a:t>
            </a:r>
            <a:endParaRPr sz="800">
              <a:solidFill>
                <a:srgbClr val="202124"/>
              </a:solidFill>
              <a:latin typeface="Oswald"/>
              <a:ea typeface="Oswald"/>
              <a:cs typeface="Oswald"/>
              <a:sym typeface="Oswald"/>
            </a:endParaRPr>
          </a:p>
        </p:txBody>
      </p:sp>
      <p:pic>
        <p:nvPicPr>
          <p:cNvPr id="315" name="Google Shape;315;p23"/>
          <p:cNvPicPr preferRelativeResize="0"/>
          <p:nvPr/>
        </p:nvPicPr>
        <p:blipFill>
          <a:blip r:embed="rId3">
            <a:alphaModFix/>
          </a:blip>
          <a:stretch>
            <a:fillRect/>
          </a:stretch>
        </p:blipFill>
        <p:spPr>
          <a:xfrm>
            <a:off x="5381165" y="3267708"/>
            <a:ext cx="274321" cy="274321"/>
          </a:xfrm>
          <a:prstGeom prst="rect">
            <a:avLst/>
          </a:prstGeom>
          <a:noFill/>
          <a:ln>
            <a:noFill/>
          </a:ln>
        </p:spPr>
      </p:pic>
      <p:cxnSp>
        <p:nvCxnSpPr>
          <p:cNvPr id="316" name="Google Shape;316;p23"/>
          <p:cNvCxnSpPr/>
          <p:nvPr/>
        </p:nvCxnSpPr>
        <p:spPr>
          <a:xfrm>
            <a:off x="6283175" y="2905820"/>
            <a:ext cx="1131600" cy="0"/>
          </a:xfrm>
          <a:prstGeom prst="straightConnector1">
            <a:avLst/>
          </a:prstGeom>
          <a:noFill/>
          <a:ln cap="flat" cmpd="sng" w="19050">
            <a:solidFill>
              <a:srgbClr val="666666"/>
            </a:solidFill>
            <a:prstDash val="solid"/>
            <a:round/>
            <a:headEnd len="med" w="med" type="none"/>
            <a:tailEnd len="med" w="med" type="triangle"/>
          </a:ln>
        </p:spPr>
      </p:cxnSp>
      <p:cxnSp>
        <p:nvCxnSpPr>
          <p:cNvPr id="317" name="Google Shape;317;p23"/>
          <p:cNvCxnSpPr>
            <a:stCxn id="274" idx="2"/>
            <a:endCxn id="275" idx="0"/>
          </p:cNvCxnSpPr>
          <p:nvPr/>
        </p:nvCxnSpPr>
        <p:spPr>
          <a:xfrm>
            <a:off x="8183525" y="2389520"/>
            <a:ext cx="0" cy="149700"/>
          </a:xfrm>
          <a:prstGeom prst="straightConnector1">
            <a:avLst/>
          </a:prstGeom>
          <a:noFill/>
          <a:ln cap="flat" cmpd="sng" w="19050">
            <a:solidFill>
              <a:srgbClr val="666666"/>
            </a:solidFill>
            <a:prstDash val="solid"/>
            <a:round/>
            <a:headEnd len="med" w="med" type="none"/>
            <a:tailEnd len="med" w="med" type="triangle"/>
          </a:ln>
        </p:spPr>
      </p:cxnSp>
      <p:sp>
        <p:nvSpPr>
          <p:cNvPr id="318" name="Google Shape;318;p23"/>
          <p:cNvSpPr/>
          <p:nvPr/>
        </p:nvSpPr>
        <p:spPr>
          <a:xfrm>
            <a:off x="4693775" y="4518425"/>
            <a:ext cx="887100" cy="266700"/>
          </a:xfrm>
          <a:prstGeom prst="roundRect">
            <a:avLst>
              <a:gd fmla="val 6109"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ML Metadata</a:t>
            </a:r>
            <a:endParaRPr sz="800">
              <a:solidFill>
                <a:srgbClr val="202124"/>
              </a:solidFill>
              <a:latin typeface="Oswald"/>
              <a:ea typeface="Oswald"/>
              <a:cs typeface="Oswald"/>
              <a:sym typeface="Oswald"/>
            </a:endParaRPr>
          </a:p>
        </p:txBody>
      </p:sp>
      <p:sp>
        <p:nvSpPr>
          <p:cNvPr id="319" name="Google Shape;319;p23"/>
          <p:cNvSpPr/>
          <p:nvPr/>
        </p:nvSpPr>
        <p:spPr>
          <a:xfrm>
            <a:off x="5482755" y="4518425"/>
            <a:ext cx="887100" cy="266700"/>
          </a:xfrm>
          <a:prstGeom prst="roundRect">
            <a:avLst>
              <a:gd fmla="val 6109"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ML Model</a:t>
            </a:r>
            <a:endParaRPr sz="800">
              <a:solidFill>
                <a:srgbClr val="202124"/>
              </a:solidFill>
              <a:latin typeface="Oswald"/>
              <a:ea typeface="Oswald"/>
              <a:cs typeface="Oswald"/>
              <a:sym typeface="Oswald"/>
            </a:endParaRPr>
          </a:p>
        </p:txBody>
      </p:sp>
      <p:pic>
        <p:nvPicPr>
          <p:cNvPr id="320" name="Google Shape;320;p23"/>
          <p:cNvPicPr preferRelativeResize="0"/>
          <p:nvPr/>
        </p:nvPicPr>
        <p:blipFill>
          <a:blip r:embed="rId5">
            <a:alphaModFix/>
          </a:blip>
          <a:stretch>
            <a:fillRect/>
          </a:stretch>
        </p:blipFill>
        <p:spPr>
          <a:xfrm>
            <a:off x="5789145" y="4270620"/>
            <a:ext cx="274321" cy="274319"/>
          </a:xfrm>
          <a:prstGeom prst="rect">
            <a:avLst/>
          </a:prstGeom>
          <a:noFill/>
          <a:ln>
            <a:noFill/>
          </a:ln>
        </p:spPr>
      </p:pic>
      <p:cxnSp>
        <p:nvCxnSpPr>
          <p:cNvPr id="321" name="Google Shape;321;p23"/>
          <p:cNvCxnSpPr>
            <a:stCxn id="273" idx="0"/>
            <a:endCxn id="314" idx="2"/>
          </p:cNvCxnSpPr>
          <p:nvPr/>
        </p:nvCxnSpPr>
        <p:spPr>
          <a:xfrm rot="10800000">
            <a:off x="5518325" y="3813375"/>
            <a:ext cx="0" cy="167100"/>
          </a:xfrm>
          <a:prstGeom prst="straightConnector1">
            <a:avLst/>
          </a:prstGeom>
          <a:noFill/>
          <a:ln cap="flat" cmpd="sng" w="19050">
            <a:solidFill>
              <a:srgbClr val="666666"/>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24"/>
          <p:cNvSpPr/>
          <p:nvPr/>
        </p:nvSpPr>
        <p:spPr>
          <a:xfrm>
            <a:off x="191725" y="3379575"/>
            <a:ext cx="2410800" cy="1383000"/>
          </a:xfrm>
          <a:prstGeom prst="rect">
            <a:avLst/>
          </a:prstGeom>
          <a:noFill/>
          <a:ln cap="flat" cmpd="sng" w="19050">
            <a:solidFill>
              <a:srgbClr val="FF6A4C"/>
            </a:solidFill>
            <a:prstDash val="dot"/>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800">
                <a:solidFill>
                  <a:srgbClr val="FF6A4C"/>
                </a:solidFill>
                <a:latin typeface="Montserrat"/>
                <a:ea typeface="Montserrat"/>
                <a:cs typeface="Montserrat"/>
                <a:sym typeface="Montserrat"/>
              </a:rPr>
              <a:t>Tech Stack</a:t>
            </a:r>
            <a:endParaRPr sz="800">
              <a:solidFill>
                <a:srgbClr val="FF6A4C"/>
              </a:solidFill>
              <a:latin typeface="Montserrat"/>
              <a:ea typeface="Montserrat"/>
              <a:cs typeface="Montserrat"/>
              <a:sym typeface="Montserrat"/>
            </a:endParaRPr>
          </a:p>
        </p:txBody>
      </p:sp>
      <p:sp>
        <p:nvSpPr>
          <p:cNvPr id="327" name="Google Shape;327;p24"/>
          <p:cNvSpPr/>
          <p:nvPr/>
        </p:nvSpPr>
        <p:spPr>
          <a:xfrm>
            <a:off x="4749575" y="3980475"/>
            <a:ext cx="1537500" cy="782100"/>
          </a:xfrm>
          <a:prstGeom prst="roundRect">
            <a:avLst>
              <a:gd fmla="val 6109" name="adj"/>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Model Repository</a:t>
            </a:r>
            <a:endParaRPr sz="800">
              <a:solidFill>
                <a:srgbClr val="202124"/>
              </a:solidFill>
              <a:latin typeface="Oswald"/>
              <a:ea typeface="Oswald"/>
              <a:cs typeface="Oswald"/>
              <a:sym typeface="Oswald"/>
            </a:endParaRPr>
          </a:p>
        </p:txBody>
      </p:sp>
      <p:sp>
        <p:nvSpPr>
          <p:cNvPr id="328" name="Google Shape;328;p24"/>
          <p:cNvSpPr/>
          <p:nvPr/>
        </p:nvSpPr>
        <p:spPr>
          <a:xfrm>
            <a:off x="7414775" y="907520"/>
            <a:ext cx="1537500" cy="1482000"/>
          </a:xfrm>
          <a:prstGeom prst="roundRect">
            <a:avLst>
              <a:gd fmla="val 6109" name="adj"/>
            </a:avLst>
          </a:prstGeom>
          <a:noFill/>
          <a:ln cap="flat" cmpd="sng" w="9525">
            <a:solidFill>
              <a:srgbClr val="D9D9D9"/>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D9D9D9"/>
                </a:solidFill>
                <a:latin typeface="Oswald"/>
                <a:ea typeface="Oswald"/>
                <a:cs typeface="Oswald"/>
                <a:sym typeface="Oswald"/>
              </a:rPr>
              <a:t>Monitoring</a:t>
            </a:r>
            <a:endParaRPr sz="800">
              <a:solidFill>
                <a:srgbClr val="D9D9D9"/>
              </a:solidFill>
              <a:latin typeface="Oswald"/>
              <a:ea typeface="Oswald"/>
              <a:cs typeface="Oswald"/>
              <a:sym typeface="Oswald"/>
            </a:endParaRPr>
          </a:p>
        </p:txBody>
      </p:sp>
      <p:sp>
        <p:nvSpPr>
          <p:cNvPr id="329" name="Google Shape;329;p24"/>
          <p:cNvSpPr/>
          <p:nvPr/>
        </p:nvSpPr>
        <p:spPr>
          <a:xfrm>
            <a:off x="7414775" y="2539165"/>
            <a:ext cx="1537500" cy="2223300"/>
          </a:xfrm>
          <a:prstGeom prst="roundRect">
            <a:avLst>
              <a:gd fmla="val 6109" name="adj"/>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Model Training</a:t>
            </a:r>
            <a:endParaRPr sz="800">
              <a:solidFill>
                <a:srgbClr val="202124"/>
              </a:solidFill>
              <a:latin typeface="Oswald"/>
              <a:ea typeface="Oswald"/>
              <a:cs typeface="Oswald"/>
              <a:sym typeface="Oswald"/>
            </a:endParaRPr>
          </a:p>
        </p:txBody>
      </p:sp>
      <p:sp>
        <p:nvSpPr>
          <p:cNvPr id="330" name="Google Shape;330;p24"/>
          <p:cNvSpPr txBox="1"/>
          <p:nvPr/>
        </p:nvSpPr>
        <p:spPr>
          <a:xfrm>
            <a:off x="148500" y="63575"/>
            <a:ext cx="7331400" cy="769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2300">
                <a:solidFill>
                  <a:srgbClr val="FF6A4C"/>
                </a:solidFill>
                <a:latin typeface="Sofia Sans Black"/>
                <a:ea typeface="Sofia Sans Black"/>
                <a:cs typeface="Sofia Sans Black"/>
                <a:sym typeface="Sofia Sans Black"/>
              </a:rPr>
              <a:t>SOLUTION ARCHITECTURE </a:t>
            </a:r>
            <a:r>
              <a:rPr b="1" lang="en" sz="2300">
                <a:solidFill>
                  <a:srgbClr val="FF6A4C"/>
                </a:solidFill>
                <a:latin typeface="Sofia Sans"/>
                <a:ea typeface="Sofia Sans"/>
                <a:cs typeface="Sofia Sans"/>
                <a:sym typeface="Sofia Sans"/>
              </a:rPr>
              <a:t>| DEVELOPED</a:t>
            </a:r>
            <a:endParaRPr b="1" sz="2300">
              <a:solidFill>
                <a:srgbClr val="FF6A4C"/>
              </a:solidFill>
              <a:latin typeface="Sofia Sans"/>
              <a:ea typeface="Sofia Sans"/>
              <a:cs typeface="Sofia Sans"/>
              <a:sym typeface="Sofia Sans"/>
            </a:endParaRPr>
          </a:p>
          <a:p>
            <a:pPr indent="0" lvl="0" marL="0" marR="0" rtl="0" algn="l">
              <a:lnSpc>
                <a:spcPct val="100000"/>
              </a:lnSpc>
              <a:spcBef>
                <a:spcPts val="0"/>
              </a:spcBef>
              <a:spcAft>
                <a:spcPts val="0"/>
              </a:spcAft>
              <a:buNone/>
            </a:pPr>
            <a:r>
              <a:t/>
            </a:r>
            <a:endParaRPr sz="1500">
              <a:solidFill>
                <a:srgbClr val="FF6A4C"/>
              </a:solidFill>
              <a:latin typeface="Sofia Sans"/>
              <a:ea typeface="Sofia Sans"/>
              <a:cs typeface="Sofia Sans"/>
              <a:sym typeface="Sofia Sans"/>
            </a:endParaRPr>
          </a:p>
        </p:txBody>
      </p:sp>
      <p:sp>
        <p:nvSpPr>
          <p:cNvPr id="331" name="Google Shape;331;p24"/>
          <p:cNvSpPr/>
          <p:nvPr/>
        </p:nvSpPr>
        <p:spPr>
          <a:xfrm>
            <a:off x="0" y="114575"/>
            <a:ext cx="148500" cy="421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4"/>
          <p:cNvSpPr/>
          <p:nvPr/>
        </p:nvSpPr>
        <p:spPr>
          <a:xfrm>
            <a:off x="2084375" y="900922"/>
            <a:ext cx="1537500" cy="2101500"/>
          </a:xfrm>
          <a:prstGeom prst="roundRect">
            <a:avLst>
              <a:gd fmla="val 6109" name="adj"/>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Microservice</a:t>
            </a:r>
            <a:endParaRPr sz="800">
              <a:solidFill>
                <a:srgbClr val="202124"/>
              </a:solidFill>
              <a:latin typeface="Oswald"/>
              <a:ea typeface="Oswald"/>
              <a:cs typeface="Oswald"/>
              <a:sym typeface="Oswald"/>
            </a:endParaRPr>
          </a:p>
        </p:txBody>
      </p:sp>
      <p:sp>
        <p:nvSpPr>
          <p:cNvPr id="333" name="Google Shape;333;p24"/>
          <p:cNvSpPr/>
          <p:nvPr/>
        </p:nvSpPr>
        <p:spPr>
          <a:xfrm>
            <a:off x="191725" y="900922"/>
            <a:ext cx="576300" cy="21015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Client</a:t>
            </a:r>
            <a:endParaRPr sz="800">
              <a:solidFill>
                <a:srgbClr val="202124"/>
              </a:solidFill>
              <a:latin typeface="Oswald"/>
              <a:ea typeface="Oswald"/>
              <a:cs typeface="Oswald"/>
              <a:sym typeface="Oswald"/>
            </a:endParaRPr>
          </a:p>
        </p:txBody>
      </p:sp>
      <p:sp>
        <p:nvSpPr>
          <p:cNvPr id="334" name="Google Shape;334;p24"/>
          <p:cNvSpPr/>
          <p:nvPr/>
        </p:nvSpPr>
        <p:spPr>
          <a:xfrm>
            <a:off x="2350181" y="1298265"/>
            <a:ext cx="1005900" cy="457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Predict</a:t>
            </a:r>
            <a:endParaRPr sz="800">
              <a:solidFill>
                <a:srgbClr val="202124"/>
              </a:solidFill>
              <a:latin typeface="Oswald"/>
              <a:ea typeface="Oswald"/>
              <a:cs typeface="Oswald"/>
              <a:sym typeface="Oswald"/>
            </a:endParaRPr>
          </a:p>
        </p:txBody>
      </p:sp>
      <p:sp>
        <p:nvSpPr>
          <p:cNvPr id="335" name="Google Shape;335;p24"/>
          <p:cNvSpPr/>
          <p:nvPr/>
        </p:nvSpPr>
        <p:spPr>
          <a:xfrm>
            <a:off x="2350181" y="2237265"/>
            <a:ext cx="1005900" cy="457200"/>
          </a:xfrm>
          <a:prstGeom prst="roundRect">
            <a:avLst>
              <a:gd fmla="val 6109" name="adj"/>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D9D9D9"/>
                </a:solidFill>
                <a:latin typeface="Oswald"/>
                <a:ea typeface="Oswald"/>
                <a:cs typeface="Oswald"/>
                <a:sym typeface="Oswald"/>
              </a:rPr>
              <a:t>Feedback</a:t>
            </a:r>
            <a:endParaRPr sz="800">
              <a:solidFill>
                <a:srgbClr val="D9D9D9"/>
              </a:solidFill>
              <a:latin typeface="Oswald"/>
              <a:ea typeface="Oswald"/>
              <a:cs typeface="Oswald"/>
              <a:sym typeface="Oswald"/>
            </a:endParaRPr>
          </a:p>
        </p:txBody>
      </p:sp>
      <p:cxnSp>
        <p:nvCxnSpPr>
          <p:cNvPr id="336" name="Google Shape;336;p24"/>
          <p:cNvCxnSpPr/>
          <p:nvPr/>
        </p:nvCxnSpPr>
        <p:spPr>
          <a:xfrm flipH="1" rot="10800000">
            <a:off x="773156" y="1448615"/>
            <a:ext cx="1581900" cy="8700"/>
          </a:xfrm>
          <a:prstGeom prst="straightConnector1">
            <a:avLst/>
          </a:prstGeom>
          <a:noFill/>
          <a:ln cap="flat" cmpd="sng" w="19050">
            <a:solidFill>
              <a:srgbClr val="666666"/>
            </a:solidFill>
            <a:prstDash val="solid"/>
            <a:round/>
            <a:headEnd len="med" w="med" type="none"/>
            <a:tailEnd len="med" w="med" type="triangle"/>
          </a:ln>
        </p:spPr>
      </p:cxnSp>
      <p:sp>
        <p:nvSpPr>
          <p:cNvPr id="337" name="Google Shape;337;p24"/>
          <p:cNvSpPr/>
          <p:nvPr/>
        </p:nvSpPr>
        <p:spPr>
          <a:xfrm>
            <a:off x="773156" y="1209040"/>
            <a:ext cx="1188600" cy="266700"/>
          </a:xfrm>
          <a:prstGeom prst="roundRect">
            <a:avLst>
              <a:gd fmla="val 6109"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202124"/>
                </a:solidFill>
                <a:latin typeface="Oswald Light"/>
                <a:ea typeface="Oswald Light"/>
                <a:cs typeface="Oswald Light"/>
                <a:sym typeface="Oswald Light"/>
              </a:rPr>
              <a:t>(id, narrative)</a:t>
            </a:r>
            <a:endParaRPr sz="800">
              <a:solidFill>
                <a:srgbClr val="202124"/>
              </a:solidFill>
              <a:latin typeface="Oswald Light"/>
              <a:ea typeface="Oswald Light"/>
              <a:cs typeface="Oswald Light"/>
              <a:sym typeface="Oswald Light"/>
            </a:endParaRPr>
          </a:p>
        </p:txBody>
      </p:sp>
      <p:sp>
        <p:nvSpPr>
          <p:cNvPr id="338" name="Google Shape;338;p24"/>
          <p:cNvSpPr/>
          <p:nvPr/>
        </p:nvSpPr>
        <p:spPr>
          <a:xfrm>
            <a:off x="961644" y="1577990"/>
            <a:ext cx="1127700" cy="266700"/>
          </a:xfrm>
          <a:prstGeom prst="roundRect">
            <a:avLst>
              <a:gd fmla="val 6109" name="adj"/>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rgbClr val="202124"/>
                </a:solidFill>
                <a:latin typeface="Oswald Light"/>
                <a:ea typeface="Oswald Light"/>
                <a:cs typeface="Oswald Light"/>
                <a:sym typeface="Oswald Light"/>
              </a:rPr>
              <a:t>(category, probability)</a:t>
            </a:r>
            <a:endParaRPr sz="800">
              <a:solidFill>
                <a:srgbClr val="202124"/>
              </a:solidFill>
              <a:latin typeface="Oswald Light"/>
              <a:ea typeface="Oswald Light"/>
              <a:cs typeface="Oswald Light"/>
              <a:sym typeface="Oswald Light"/>
            </a:endParaRPr>
          </a:p>
        </p:txBody>
      </p:sp>
      <p:cxnSp>
        <p:nvCxnSpPr>
          <p:cNvPr id="339" name="Google Shape;339;p24"/>
          <p:cNvCxnSpPr/>
          <p:nvPr/>
        </p:nvCxnSpPr>
        <p:spPr>
          <a:xfrm rot="10800000">
            <a:off x="773156" y="1587515"/>
            <a:ext cx="1581900" cy="1500"/>
          </a:xfrm>
          <a:prstGeom prst="straightConnector1">
            <a:avLst/>
          </a:prstGeom>
          <a:noFill/>
          <a:ln cap="flat" cmpd="sng" w="19050">
            <a:solidFill>
              <a:srgbClr val="666666"/>
            </a:solidFill>
            <a:prstDash val="solid"/>
            <a:round/>
            <a:headEnd len="med" w="med" type="none"/>
            <a:tailEnd len="med" w="med" type="triangle"/>
          </a:ln>
        </p:spPr>
      </p:cxnSp>
      <p:sp>
        <p:nvSpPr>
          <p:cNvPr id="340" name="Google Shape;340;p24"/>
          <p:cNvSpPr/>
          <p:nvPr/>
        </p:nvSpPr>
        <p:spPr>
          <a:xfrm>
            <a:off x="4749575" y="900925"/>
            <a:ext cx="1537500" cy="2912400"/>
          </a:xfrm>
          <a:prstGeom prst="roundRect">
            <a:avLst>
              <a:gd fmla="val 6109" name="adj"/>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Data Repository</a:t>
            </a:r>
            <a:endParaRPr sz="800">
              <a:solidFill>
                <a:srgbClr val="202124"/>
              </a:solidFill>
              <a:latin typeface="Oswald"/>
              <a:ea typeface="Oswald"/>
              <a:cs typeface="Oswald"/>
              <a:sym typeface="Oswald"/>
            </a:endParaRPr>
          </a:p>
        </p:txBody>
      </p:sp>
      <p:pic>
        <p:nvPicPr>
          <p:cNvPr id="341" name="Google Shape;341;p24"/>
          <p:cNvPicPr preferRelativeResize="0"/>
          <p:nvPr/>
        </p:nvPicPr>
        <p:blipFill>
          <a:blip r:embed="rId3">
            <a:alphaModFix/>
          </a:blip>
          <a:stretch>
            <a:fillRect/>
          </a:stretch>
        </p:blipFill>
        <p:spPr>
          <a:xfrm>
            <a:off x="5381165" y="1389703"/>
            <a:ext cx="274321" cy="274321"/>
          </a:xfrm>
          <a:prstGeom prst="rect">
            <a:avLst/>
          </a:prstGeom>
          <a:noFill/>
          <a:ln>
            <a:noFill/>
          </a:ln>
        </p:spPr>
      </p:pic>
      <p:sp>
        <p:nvSpPr>
          <p:cNvPr id="342" name="Google Shape;342;p24"/>
          <p:cNvSpPr/>
          <p:nvPr/>
        </p:nvSpPr>
        <p:spPr>
          <a:xfrm>
            <a:off x="5015375" y="2614000"/>
            <a:ext cx="1005900" cy="266700"/>
          </a:xfrm>
          <a:prstGeom prst="roundRect">
            <a:avLst>
              <a:gd fmla="val 6109"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D9D9D9"/>
                </a:solidFill>
                <a:latin typeface="Oswald"/>
                <a:ea typeface="Oswald"/>
                <a:cs typeface="Oswald"/>
                <a:sym typeface="Oswald"/>
              </a:rPr>
              <a:t>Categories Dataset</a:t>
            </a:r>
            <a:endParaRPr sz="800">
              <a:solidFill>
                <a:srgbClr val="D9D9D9"/>
              </a:solidFill>
              <a:latin typeface="Oswald"/>
              <a:ea typeface="Oswald"/>
              <a:cs typeface="Oswald"/>
              <a:sym typeface="Oswald"/>
            </a:endParaRPr>
          </a:p>
        </p:txBody>
      </p:sp>
      <p:pic>
        <p:nvPicPr>
          <p:cNvPr id="343" name="Google Shape;343;p24"/>
          <p:cNvPicPr preferRelativeResize="0"/>
          <p:nvPr/>
        </p:nvPicPr>
        <p:blipFill>
          <a:blip r:embed="rId3">
            <a:alphaModFix/>
          </a:blip>
          <a:stretch>
            <a:fillRect/>
          </a:stretch>
        </p:blipFill>
        <p:spPr>
          <a:xfrm>
            <a:off x="5381165" y="2328703"/>
            <a:ext cx="274321" cy="274321"/>
          </a:xfrm>
          <a:prstGeom prst="rect">
            <a:avLst/>
          </a:prstGeom>
          <a:noFill/>
          <a:ln>
            <a:noFill/>
          </a:ln>
        </p:spPr>
      </p:pic>
      <p:cxnSp>
        <p:nvCxnSpPr>
          <p:cNvPr id="344" name="Google Shape;344;p24"/>
          <p:cNvCxnSpPr>
            <a:stCxn id="334" idx="3"/>
            <a:endCxn id="343" idx="1"/>
          </p:cNvCxnSpPr>
          <p:nvPr/>
        </p:nvCxnSpPr>
        <p:spPr>
          <a:xfrm>
            <a:off x="3356081" y="1526865"/>
            <a:ext cx="2025000" cy="939000"/>
          </a:xfrm>
          <a:prstGeom prst="straightConnector1">
            <a:avLst/>
          </a:prstGeom>
          <a:noFill/>
          <a:ln cap="flat" cmpd="sng" w="19050">
            <a:solidFill>
              <a:srgbClr val="D9D9D9"/>
            </a:solidFill>
            <a:prstDash val="solid"/>
            <a:round/>
            <a:headEnd len="med" w="med" type="none"/>
            <a:tailEnd len="med" w="med" type="triangle"/>
          </a:ln>
        </p:spPr>
      </p:cxnSp>
      <p:sp>
        <p:nvSpPr>
          <p:cNvPr id="345" name="Google Shape;345;p24"/>
          <p:cNvSpPr/>
          <p:nvPr/>
        </p:nvSpPr>
        <p:spPr>
          <a:xfrm>
            <a:off x="7718775" y="1298265"/>
            <a:ext cx="1005900" cy="274200"/>
          </a:xfrm>
          <a:prstGeom prst="roundRect">
            <a:avLst>
              <a:gd fmla="val 6109" name="adj"/>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D9D9D9"/>
                </a:solidFill>
                <a:latin typeface="Oswald"/>
                <a:ea typeface="Oswald"/>
                <a:cs typeface="Oswald"/>
                <a:sym typeface="Oswald"/>
              </a:rPr>
              <a:t>Data &amp; Model Drift</a:t>
            </a:r>
            <a:endParaRPr sz="800">
              <a:solidFill>
                <a:srgbClr val="D9D9D9"/>
              </a:solidFill>
              <a:latin typeface="Oswald"/>
              <a:ea typeface="Oswald"/>
              <a:cs typeface="Oswald"/>
              <a:sym typeface="Oswald"/>
            </a:endParaRPr>
          </a:p>
        </p:txBody>
      </p:sp>
      <p:cxnSp>
        <p:nvCxnSpPr>
          <p:cNvPr id="346" name="Google Shape;346;p24"/>
          <p:cNvCxnSpPr>
            <a:stCxn id="345" idx="2"/>
          </p:cNvCxnSpPr>
          <p:nvPr/>
        </p:nvCxnSpPr>
        <p:spPr>
          <a:xfrm flipH="1" rot="-5400000">
            <a:off x="8221725" y="1572465"/>
            <a:ext cx="600" cy="600"/>
          </a:xfrm>
          <a:prstGeom prst="bentConnector3">
            <a:avLst>
              <a:gd fmla="val 50000" name="adj1"/>
            </a:avLst>
          </a:prstGeom>
          <a:noFill/>
          <a:ln cap="flat" cmpd="sng" w="9525">
            <a:solidFill>
              <a:schemeClr val="dk2"/>
            </a:solidFill>
            <a:prstDash val="solid"/>
            <a:round/>
            <a:headEnd len="med" w="med" type="none"/>
            <a:tailEnd len="med" w="med" type="none"/>
          </a:ln>
        </p:spPr>
      </p:cxnSp>
      <p:cxnSp>
        <p:nvCxnSpPr>
          <p:cNvPr id="347" name="Google Shape;347;p24"/>
          <p:cNvCxnSpPr/>
          <p:nvPr/>
        </p:nvCxnSpPr>
        <p:spPr>
          <a:xfrm flipH="1" rot="10800000">
            <a:off x="773156" y="2387603"/>
            <a:ext cx="1556400" cy="8700"/>
          </a:xfrm>
          <a:prstGeom prst="straightConnector1">
            <a:avLst/>
          </a:prstGeom>
          <a:noFill/>
          <a:ln cap="flat" cmpd="sng" w="19050">
            <a:solidFill>
              <a:srgbClr val="D9D9D9"/>
            </a:solidFill>
            <a:prstDash val="solid"/>
            <a:round/>
            <a:headEnd len="med" w="med" type="none"/>
            <a:tailEnd len="med" w="med" type="triangle"/>
          </a:ln>
        </p:spPr>
      </p:cxnSp>
      <p:sp>
        <p:nvSpPr>
          <p:cNvPr id="348" name="Google Shape;348;p24"/>
          <p:cNvSpPr/>
          <p:nvPr/>
        </p:nvSpPr>
        <p:spPr>
          <a:xfrm>
            <a:off x="773156" y="2148028"/>
            <a:ext cx="1127700" cy="266700"/>
          </a:xfrm>
          <a:prstGeom prst="roundRect">
            <a:avLst>
              <a:gd fmla="val 6109" name="adj"/>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rgbClr val="D9D9D9"/>
                </a:solidFill>
                <a:latin typeface="Oswald Light"/>
                <a:ea typeface="Oswald Light"/>
                <a:cs typeface="Oswald Light"/>
                <a:sym typeface="Oswald Light"/>
              </a:rPr>
              <a:t>(id, true label)</a:t>
            </a:r>
            <a:endParaRPr sz="800">
              <a:solidFill>
                <a:srgbClr val="D9D9D9"/>
              </a:solidFill>
              <a:latin typeface="Oswald Light"/>
              <a:ea typeface="Oswald Light"/>
              <a:cs typeface="Oswald Light"/>
              <a:sym typeface="Oswald Light"/>
            </a:endParaRPr>
          </a:p>
        </p:txBody>
      </p:sp>
      <p:sp>
        <p:nvSpPr>
          <p:cNvPr id="349" name="Google Shape;349;p24"/>
          <p:cNvSpPr/>
          <p:nvPr/>
        </p:nvSpPr>
        <p:spPr>
          <a:xfrm>
            <a:off x="961644" y="2516978"/>
            <a:ext cx="1127700" cy="266700"/>
          </a:xfrm>
          <a:prstGeom prst="roundRect">
            <a:avLst>
              <a:gd fmla="val 6109" name="adj"/>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800">
                <a:solidFill>
                  <a:srgbClr val="D9D9D9"/>
                </a:solidFill>
                <a:latin typeface="Oswald Light"/>
                <a:ea typeface="Oswald Light"/>
                <a:cs typeface="Oswald Light"/>
                <a:sym typeface="Oswald Light"/>
              </a:rPr>
              <a:t>(success massage)</a:t>
            </a:r>
            <a:endParaRPr sz="800">
              <a:solidFill>
                <a:srgbClr val="D9D9D9"/>
              </a:solidFill>
              <a:latin typeface="Oswald Light"/>
              <a:ea typeface="Oswald Light"/>
              <a:cs typeface="Oswald Light"/>
              <a:sym typeface="Oswald Light"/>
            </a:endParaRPr>
          </a:p>
        </p:txBody>
      </p:sp>
      <p:cxnSp>
        <p:nvCxnSpPr>
          <p:cNvPr id="350" name="Google Shape;350;p24"/>
          <p:cNvCxnSpPr/>
          <p:nvPr/>
        </p:nvCxnSpPr>
        <p:spPr>
          <a:xfrm rot="10800000">
            <a:off x="773156" y="2526503"/>
            <a:ext cx="1581900" cy="1500"/>
          </a:xfrm>
          <a:prstGeom prst="straightConnector1">
            <a:avLst/>
          </a:prstGeom>
          <a:noFill/>
          <a:ln cap="flat" cmpd="sng" w="19050">
            <a:solidFill>
              <a:srgbClr val="D9D9D9"/>
            </a:solidFill>
            <a:prstDash val="solid"/>
            <a:round/>
            <a:headEnd len="med" w="med" type="none"/>
            <a:tailEnd len="med" w="med" type="triangle"/>
          </a:ln>
        </p:spPr>
      </p:cxnSp>
      <p:cxnSp>
        <p:nvCxnSpPr>
          <p:cNvPr id="351" name="Google Shape;351;p24"/>
          <p:cNvCxnSpPr>
            <a:stCxn id="335" idx="3"/>
            <a:endCxn id="343" idx="1"/>
          </p:cNvCxnSpPr>
          <p:nvPr/>
        </p:nvCxnSpPr>
        <p:spPr>
          <a:xfrm>
            <a:off x="3356081" y="2465865"/>
            <a:ext cx="2025000" cy="0"/>
          </a:xfrm>
          <a:prstGeom prst="straightConnector1">
            <a:avLst/>
          </a:prstGeom>
          <a:noFill/>
          <a:ln cap="flat" cmpd="sng" w="19050">
            <a:solidFill>
              <a:srgbClr val="D9D9D9"/>
            </a:solidFill>
            <a:prstDash val="solid"/>
            <a:round/>
            <a:headEnd len="med" w="med" type="none"/>
            <a:tailEnd len="med" w="med" type="triangle"/>
          </a:ln>
        </p:spPr>
      </p:cxnSp>
      <p:cxnSp>
        <p:nvCxnSpPr>
          <p:cNvPr id="352" name="Google Shape;352;p24"/>
          <p:cNvCxnSpPr/>
          <p:nvPr/>
        </p:nvCxnSpPr>
        <p:spPr>
          <a:xfrm>
            <a:off x="3356081" y="1526865"/>
            <a:ext cx="2025000" cy="0"/>
          </a:xfrm>
          <a:prstGeom prst="straightConnector1">
            <a:avLst/>
          </a:prstGeom>
          <a:noFill/>
          <a:ln cap="flat" cmpd="sng" w="19050">
            <a:solidFill>
              <a:srgbClr val="D9D9D9"/>
            </a:solidFill>
            <a:prstDash val="solid"/>
            <a:round/>
            <a:headEnd len="med" w="med" type="none"/>
            <a:tailEnd len="med" w="med" type="triangle"/>
          </a:ln>
        </p:spPr>
      </p:cxnSp>
      <p:sp>
        <p:nvSpPr>
          <p:cNvPr id="353" name="Google Shape;353;p24"/>
          <p:cNvSpPr/>
          <p:nvPr/>
        </p:nvSpPr>
        <p:spPr>
          <a:xfrm>
            <a:off x="5074775" y="1681415"/>
            <a:ext cx="887100" cy="266700"/>
          </a:xfrm>
          <a:prstGeom prst="roundRect">
            <a:avLst>
              <a:gd fmla="val 6109"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D9D9D9"/>
                </a:solidFill>
                <a:latin typeface="Oswald"/>
                <a:ea typeface="Oswald"/>
                <a:cs typeface="Oswald"/>
                <a:sym typeface="Oswald"/>
              </a:rPr>
              <a:t>Narrative Dataset</a:t>
            </a:r>
            <a:endParaRPr sz="800">
              <a:solidFill>
                <a:srgbClr val="D9D9D9"/>
              </a:solidFill>
              <a:latin typeface="Oswald"/>
              <a:ea typeface="Oswald"/>
              <a:cs typeface="Oswald"/>
              <a:sym typeface="Oswald"/>
            </a:endParaRPr>
          </a:p>
        </p:txBody>
      </p:sp>
      <p:sp>
        <p:nvSpPr>
          <p:cNvPr id="354" name="Google Shape;354;p24"/>
          <p:cNvSpPr/>
          <p:nvPr/>
        </p:nvSpPr>
        <p:spPr>
          <a:xfrm>
            <a:off x="3583344" y="1260165"/>
            <a:ext cx="1127700" cy="266700"/>
          </a:xfrm>
          <a:prstGeom prst="roundRect">
            <a:avLst>
              <a:gd fmla="val 6109"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D9D9D9"/>
                </a:solidFill>
                <a:latin typeface="Oswald Light"/>
                <a:ea typeface="Oswald Light"/>
                <a:cs typeface="Oswald Light"/>
                <a:sym typeface="Oswald Light"/>
              </a:rPr>
              <a:t>(id, narrative)</a:t>
            </a:r>
            <a:endParaRPr sz="800">
              <a:solidFill>
                <a:srgbClr val="D9D9D9"/>
              </a:solidFill>
              <a:latin typeface="Oswald Light"/>
              <a:ea typeface="Oswald Light"/>
              <a:cs typeface="Oswald Light"/>
              <a:sym typeface="Oswald Light"/>
            </a:endParaRPr>
          </a:p>
        </p:txBody>
      </p:sp>
      <p:sp>
        <p:nvSpPr>
          <p:cNvPr id="355" name="Google Shape;355;p24"/>
          <p:cNvSpPr/>
          <p:nvPr/>
        </p:nvSpPr>
        <p:spPr>
          <a:xfrm>
            <a:off x="3583344" y="2224228"/>
            <a:ext cx="1127700" cy="266700"/>
          </a:xfrm>
          <a:prstGeom prst="roundRect">
            <a:avLst>
              <a:gd fmla="val 6109"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D9D9D9"/>
                </a:solidFill>
                <a:latin typeface="Oswald Light"/>
                <a:ea typeface="Oswald Light"/>
                <a:cs typeface="Oswald Light"/>
                <a:sym typeface="Oswald Light"/>
              </a:rPr>
              <a:t>(id, true label)</a:t>
            </a:r>
            <a:endParaRPr sz="800">
              <a:solidFill>
                <a:srgbClr val="D9D9D9"/>
              </a:solidFill>
              <a:latin typeface="Oswald Light"/>
              <a:ea typeface="Oswald Light"/>
              <a:cs typeface="Oswald Light"/>
              <a:sym typeface="Oswald Light"/>
            </a:endParaRPr>
          </a:p>
        </p:txBody>
      </p:sp>
      <p:sp>
        <p:nvSpPr>
          <p:cNvPr id="356" name="Google Shape;356;p24"/>
          <p:cNvSpPr/>
          <p:nvPr/>
        </p:nvSpPr>
        <p:spPr>
          <a:xfrm rot="1541560">
            <a:off x="3666386" y="1688429"/>
            <a:ext cx="1127914" cy="266487"/>
          </a:xfrm>
          <a:prstGeom prst="roundRect">
            <a:avLst>
              <a:gd fmla="val 6109"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D9D9D9"/>
                </a:solidFill>
                <a:latin typeface="Oswald Light"/>
                <a:ea typeface="Oswald Light"/>
                <a:cs typeface="Oswald Light"/>
                <a:sym typeface="Oswald Light"/>
              </a:rPr>
              <a:t>(id, category, probability)</a:t>
            </a:r>
            <a:endParaRPr sz="800">
              <a:solidFill>
                <a:srgbClr val="D9D9D9"/>
              </a:solidFill>
              <a:latin typeface="Oswald Light"/>
              <a:ea typeface="Oswald Light"/>
              <a:cs typeface="Oswald Light"/>
              <a:sym typeface="Oswald Light"/>
            </a:endParaRPr>
          </a:p>
        </p:txBody>
      </p:sp>
      <p:cxnSp>
        <p:nvCxnSpPr>
          <p:cNvPr id="357" name="Google Shape;357;p24"/>
          <p:cNvCxnSpPr>
            <a:stCxn id="327" idx="1"/>
            <a:endCxn id="332" idx="2"/>
          </p:cNvCxnSpPr>
          <p:nvPr/>
        </p:nvCxnSpPr>
        <p:spPr>
          <a:xfrm rot="10800000">
            <a:off x="2853275" y="3002325"/>
            <a:ext cx="1896300" cy="1369200"/>
          </a:xfrm>
          <a:prstGeom prst="straightConnector1">
            <a:avLst/>
          </a:prstGeom>
          <a:noFill/>
          <a:ln cap="flat" cmpd="sng" w="19050">
            <a:solidFill>
              <a:srgbClr val="666666"/>
            </a:solidFill>
            <a:prstDash val="solid"/>
            <a:round/>
            <a:headEnd len="med" w="med" type="none"/>
            <a:tailEnd len="med" w="med" type="triangle"/>
          </a:ln>
        </p:spPr>
      </p:cxnSp>
      <p:pic>
        <p:nvPicPr>
          <p:cNvPr id="358" name="Google Shape;358;p24"/>
          <p:cNvPicPr preferRelativeResize="0"/>
          <p:nvPr/>
        </p:nvPicPr>
        <p:blipFill>
          <a:blip r:embed="rId4">
            <a:alphaModFix/>
          </a:blip>
          <a:stretch>
            <a:fillRect/>
          </a:stretch>
        </p:blipFill>
        <p:spPr>
          <a:xfrm>
            <a:off x="5000165" y="4270620"/>
            <a:ext cx="274321" cy="274321"/>
          </a:xfrm>
          <a:prstGeom prst="rect">
            <a:avLst/>
          </a:prstGeom>
          <a:noFill/>
          <a:ln>
            <a:noFill/>
          </a:ln>
        </p:spPr>
      </p:pic>
      <p:cxnSp>
        <p:nvCxnSpPr>
          <p:cNvPr id="359" name="Google Shape;359;p24"/>
          <p:cNvCxnSpPr/>
          <p:nvPr/>
        </p:nvCxnSpPr>
        <p:spPr>
          <a:xfrm>
            <a:off x="6283175" y="1526865"/>
            <a:ext cx="1131600" cy="0"/>
          </a:xfrm>
          <a:prstGeom prst="straightConnector1">
            <a:avLst/>
          </a:prstGeom>
          <a:noFill/>
          <a:ln cap="flat" cmpd="sng" w="19050">
            <a:solidFill>
              <a:srgbClr val="D9D9D9"/>
            </a:solidFill>
            <a:prstDash val="solid"/>
            <a:round/>
            <a:headEnd len="med" w="med" type="none"/>
            <a:tailEnd len="med" w="med" type="triangle"/>
          </a:ln>
        </p:spPr>
      </p:cxnSp>
      <p:cxnSp>
        <p:nvCxnSpPr>
          <p:cNvPr id="360" name="Google Shape;360;p24"/>
          <p:cNvCxnSpPr/>
          <p:nvPr/>
        </p:nvCxnSpPr>
        <p:spPr>
          <a:xfrm flipH="1">
            <a:off x="6300425" y="4399850"/>
            <a:ext cx="1101000" cy="5700"/>
          </a:xfrm>
          <a:prstGeom prst="straightConnector1">
            <a:avLst/>
          </a:prstGeom>
          <a:noFill/>
          <a:ln cap="flat" cmpd="sng" w="19050">
            <a:solidFill>
              <a:srgbClr val="666666"/>
            </a:solidFill>
            <a:prstDash val="solid"/>
            <a:round/>
            <a:headEnd len="med" w="med" type="none"/>
            <a:tailEnd len="med" w="med" type="triangle"/>
          </a:ln>
        </p:spPr>
      </p:cxnSp>
      <p:sp>
        <p:nvSpPr>
          <p:cNvPr id="361" name="Google Shape;361;p24"/>
          <p:cNvSpPr/>
          <p:nvPr/>
        </p:nvSpPr>
        <p:spPr>
          <a:xfrm>
            <a:off x="7718775" y="1837530"/>
            <a:ext cx="1005900" cy="274200"/>
          </a:xfrm>
          <a:prstGeom prst="roundRect">
            <a:avLst>
              <a:gd fmla="val 6109" name="adj"/>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D9D9D9"/>
                </a:solidFill>
                <a:latin typeface="Oswald"/>
                <a:ea typeface="Oswald"/>
                <a:cs typeface="Oswald"/>
                <a:sym typeface="Oswald"/>
              </a:rPr>
              <a:t>Model Performance</a:t>
            </a:r>
            <a:endParaRPr sz="800">
              <a:solidFill>
                <a:srgbClr val="D9D9D9"/>
              </a:solidFill>
              <a:latin typeface="Oswald"/>
              <a:ea typeface="Oswald"/>
              <a:cs typeface="Oswald"/>
              <a:sym typeface="Oswald"/>
            </a:endParaRPr>
          </a:p>
        </p:txBody>
      </p:sp>
      <p:sp>
        <p:nvSpPr>
          <p:cNvPr id="362" name="Google Shape;362;p24"/>
          <p:cNvSpPr/>
          <p:nvPr/>
        </p:nvSpPr>
        <p:spPr>
          <a:xfrm>
            <a:off x="7718775" y="2904330"/>
            <a:ext cx="1005900" cy="274200"/>
          </a:xfrm>
          <a:prstGeom prst="roundRect">
            <a:avLst>
              <a:gd fmla="val 6109" name="adj"/>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D9D9D9"/>
                </a:solidFill>
                <a:latin typeface="Oswald"/>
                <a:ea typeface="Oswald"/>
                <a:cs typeface="Oswald"/>
                <a:sym typeface="Oswald"/>
              </a:rPr>
              <a:t>Data Validation</a:t>
            </a:r>
            <a:endParaRPr sz="800">
              <a:solidFill>
                <a:srgbClr val="D9D9D9"/>
              </a:solidFill>
              <a:latin typeface="Oswald"/>
              <a:ea typeface="Oswald"/>
              <a:cs typeface="Oswald"/>
              <a:sym typeface="Oswald"/>
            </a:endParaRPr>
          </a:p>
        </p:txBody>
      </p:sp>
      <p:sp>
        <p:nvSpPr>
          <p:cNvPr id="363" name="Google Shape;363;p24"/>
          <p:cNvSpPr/>
          <p:nvPr/>
        </p:nvSpPr>
        <p:spPr>
          <a:xfrm>
            <a:off x="7719075" y="4329910"/>
            <a:ext cx="1005900" cy="274200"/>
          </a:xfrm>
          <a:prstGeom prst="roundRect">
            <a:avLst>
              <a:gd fmla="val 6109" name="adj"/>
            </a:avLst>
          </a:prstGeom>
          <a:solidFill>
            <a:srgbClr val="F3F3F3"/>
          </a:solid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D9D9D9"/>
                </a:solidFill>
                <a:latin typeface="Oswald"/>
                <a:ea typeface="Oswald"/>
                <a:cs typeface="Oswald"/>
                <a:sym typeface="Oswald"/>
              </a:rPr>
              <a:t>Model Validation</a:t>
            </a:r>
            <a:endParaRPr sz="800">
              <a:solidFill>
                <a:srgbClr val="D9D9D9"/>
              </a:solidFill>
              <a:latin typeface="Oswald"/>
              <a:ea typeface="Oswald"/>
              <a:cs typeface="Oswald"/>
              <a:sym typeface="Oswald"/>
            </a:endParaRPr>
          </a:p>
        </p:txBody>
      </p:sp>
      <p:cxnSp>
        <p:nvCxnSpPr>
          <p:cNvPr id="364" name="Google Shape;364;p24"/>
          <p:cNvCxnSpPr>
            <a:stCxn id="362" idx="2"/>
            <a:endCxn id="363" idx="0"/>
          </p:cNvCxnSpPr>
          <p:nvPr/>
        </p:nvCxnSpPr>
        <p:spPr>
          <a:xfrm>
            <a:off x="8221725" y="3178530"/>
            <a:ext cx="300" cy="1151400"/>
          </a:xfrm>
          <a:prstGeom prst="straightConnector1">
            <a:avLst/>
          </a:prstGeom>
          <a:noFill/>
          <a:ln cap="flat" cmpd="sng" w="19050">
            <a:solidFill>
              <a:srgbClr val="666666"/>
            </a:solidFill>
            <a:prstDash val="solid"/>
            <a:round/>
            <a:headEnd len="med" w="med" type="none"/>
            <a:tailEnd len="med" w="med" type="triangle"/>
          </a:ln>
        </p:spPr>
      </p:cxnSp>
      <p:sp>
        <p:nvSpPr>
          <p:cNvPr id="365" name="Google Shape;365;p24"/>
          <p:cNvSpPr/>
          <p:nvPr/>
        </p:nvSpPr>
        <p:spPr>
          <a:xfrm>
            <a:off x="7718775" y="3260720"/>
            <a:ext cx="1005900" cy="274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Data Preparation</a:t>
            </a:r>
            <a:endParaRPr sz="800">
              <a:solidFill>
                <a:srgbClr val="202124"/>
              </a:solidFill>
              <a:latin typeface="Oswald"/>
              <a:ea typeface="Oswald"/>
              <a:cs typeface="Oswald"/>
              <a:sym typeface="Oswald"/>
            </a:endParaRPr>
          </a:p>
        </p:txBody>
      </p:sp>
      <p:sp>
        <p:nvSpPr>
          <p:cNvPr id="366" name="Google Shape;366;p24"/>
          <p:cNvSpPr/>
          <p:nvPr/>
        </p:nvSpPr>
        <p:spPr>
          <a:xfrm>
            <a:off x="7718775" y="3617110"/>
            <a:ext cx="1005900" cy="274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Model Training </a:t>
            </a:r>
            <a:endParaRPr sz="800">
              <a:solidFill>
                <a:srgbClr val="202124"/>
              </a:solidFill>
              <a:latin typeface="Oswald"/>
              <a:ea typeface="Oswald"/>
              <a:cs typeface="Oswald"/>
              <a:sym typeface="Oswald"/>
            </a:endParaRPr>
          </a:p>
        </p:txBody>
      </p:sp>
      <p:sp>
        <p:nvSpPr>
          <p:cNvPr id="367" name="Google Shape;367;p24"/>
          <p:cNvSpPr/>
          <p:nvPr/>
        </p:nvSpPr>
        <p:spPr>
          <a:xfrm>
            <a:off x="7719075" y="3973510"/>
            <a:ext cx="1005900" cy="274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Model Evaluation</a:t>
            </a:r>
            <a:endParaRPr sz="800">
              <a:solidFill>
                <a:srgbClr val="202124"/>
              </a:solidFill>
              <a:latin typeface="Oswald"/>
              <a:ea typeface="Oswald"/>
              <a:cs typeface="Oswald"/>
              <a:sym typeface="Oswald"/>
            </a:endParaRPr>
          </a:p>
        </p:txBody>
      </p:sp>
      <p:sp>
        <p:nvSpPr>
          <p:cNvPr id="368" name="Google Shape;368;p24"/>
          <p:cNvSpPr/>
          <p:nvPr/>
        </p:nvSpPr>
        <p:spPr>
          <a:xfrm>
            <a:off x="5015375" y="3546575"/>
            <a:ext cx="1005900" cy="266700"/>
          </a:xfrm>
          <a:prstGeom prst="roundRect">
            <a:avLst>
              <a:gd fmla="val 6109"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 Original Dataset</a:t>
            </a:r>
            <a:endParaRPr sz="800">
              <a:solidFill>
                <a:srgbClr val="202124"/>
              </a:solidFill>
              <a:latin typeface="Oswald"/>
              <a:ea typeface="Oswald"/>
              <a:cs typeface="Oswald"/>
              <a:sym typeface="Oswald"/>
            </a:endParaRPr>
          </a:p>
        </p:txBody>
      </p:sp>
      <p:pic>
        <p:nvPicPr>
          <p:cNvPr id="369" name="Google Shape;369;p24"/>
          <p:cNvPicPr preferRelativeResize="0"/>
          <p:nvPr/>
        </p:nvPicPr>
        <p:blipFill>
          <a:blip r:embed="rId3">
            <a:alphaModFix/>
          </a:blip>
          <a:stretch>
            <a:fillRect/>
          </a:stretch>
        </p:blipFill>
        <p:spPr>
          <a:xfrm>
            <a:off x="5381165" y="3267708"/>
            <a:ext cx="274321" cy="274321"/>
          </a:xfrm>
          <a:prstGeom prst="rect">
            <a:avLst/>
          </a:prstGeom>
          <a:noFill/>
          <a:ln>
            <a:noFill/>
          </a:ln>
        </p:spPr>
      </p:pic>
      <p:cxnSp>
        <p:nvCxnSpPr>
          <p:cNvPr id="370" name="Google Shape;370;p24"/>
          <p:cNvCxnSpPr/>
          <p:nvPr/>
        </p:nvCxnSpPr>
        <p:spPr>
          <a:xfrm>
            <a:off x="6283175" y="2905820"/>
            <a:ext cx="1131600" cy="0"/>
          </a:xfrm>
          <a:prstGeom prst="straightConnector1">
            <a:avLst/>
          </a:prstGeom>
          <a:noFill/>
          <a:ln cap="flat" cmpd="sng" w="19050">
            <a:solidFill>
              <a:srgbClr val="666666"/>
            </a:solidFill>
            <a:prstDash val="solid"/>
            <a:round/>
            <a:headEnd len="med" w="med" type="none"/>
            <a:tailEnd len="med" w="med" type="triangle"/>
          </a:ln>
        </p:spPr>
      </p:cxnSp>
      <p:cxnSp>
        <p:nvCxnSpPr>
          <p:cNvPr id="371" name="Google Shape;371;p24"/>
          <p:cNvCxnSpPr>
            <a:stCxn id="328" idx="2"/>
            <a:endCxn id="329" idx="0"/>
          </p:cNvCxnSpPr>
          <p:nvPr/>
        </p:nvCxnSpPr>
        <p:spPr>
          <a:xfrm>
            <a:off x="8183525" y="2389520"/>
            <a:ext cx="0" cy="149700"/>
          </a:xfrm>
          <a:prstGeom prst="straightConnector1">
            <a:avLst/>
          </a:prstGeom>
          <a:noFill/>
          <a:ln cap="flat" cmpd="sng" w="19050">
            <a:solidFill>
              <a:srgbClr val="D9D9D9"/>
            </a:solidFill>
            <a:prstDash val="solid"/>
            <a:round/>
            <a:headEnd len="med" w="med" type="none"/>
            <a:tailEnd len="med" w="med" type="triangle"/>
          </a:ln>
        </p:spPr>
      </p:cxnSp>
      <p:sp>
        <p:nvSpPr>
          <p:cNvPr id="372" name="Google Shape;372;p24"/>
          <p:cNvSpPr/>
          <p:nvPr/>
        </p:nvSpPr>
        <p:spPr>
          <a:xfrm>
            <a:off x="4693775" y="4518425"/>
            <a:ext cx="887100" cy="266700"/>
          </a:xfrm>
          <a:prstGeom prst="roundRect">
            <a:avLst>
              <a:gd fmla="val 6109"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D9D9D9"/>
                </a:solidFill>
                <a:latin typeface="Oswald"/>
                <a:ea typeface="Oswald"/>
                <a:cs typeface="Oswald"/>
                <a:sym typeface="Oswald"/>
              </a:rPr>
              <a:t>ML Metadata</a:t>
            </a:r>
            <a:endParaRPr sz="800">
              <a:solidFill>
                <a:srgbClr val="D9D9D9"/>
              </a:solidFill>
              <a:latin typeface="Oswald"/>
              <a:ea typeface="Oswald"/>
              <a:cs typeface="Oswald"/>
              <a:sym typeface="Oswald"/>
            </a:endParaRPr>
          </a:p>
        </p:txBody>
      </p:sp>
      <p:sp>
        <p:nvSpPr>
          <p:cNvPr id="373" name="Google Shape;373;p24"/>
          <p:cNvSpPr/>
          <p:nvPr/>
        </p:nvSpPr>
        <p:spPr>
          <a:xfrm>
            <a:off x="5482755" y="4518425"/>
            <a:ext cx="887100" cy="266700"/>
          </a:xfrm>
          <a:prstGeom prst="roundRect">
            <a:avLst>
              <a:gd fmla="val 6109"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ML Model</a:t>
            </a:r>
            <a:endParaRPr sz="800">
              <a:solidFill>
                <a:srgbClr val="202124"/>
              </a:solidFill>
              <a:latin typeface="Oswald"/>
              <a:ea typeface="Oswald"/>
              <a:cs typeface="Oswald"/>
              <a:sym typeface="Oswald"/>
            </a:endParaRPr>
          </a:p>
        </p:txBody>
      </p:sp>
      <p:pic>
        <p:nvPicPr>
          <p:cNvPr id="374" name="Google Shape;374;p24"/>
          <p:cNvPicPr preferRelativeResize="0"/>
          <p:nvPr/>
        </p:nvPicPr>
        <p:blipFill>
          <a:blip r:embed="rId5">
            <a:alphaModFix/>
          </a:blip>
          <a:stretch>
            <a:fillRect/>
          </a:stretch>
        </p:blipFill>
        <p:spPr>
          <a:xfrm>
            <a:off x="5789145" y="4270620"/>
            <a:ext cx="274321" cy="274319"/>
          </a:xfrm>
          <a:prstGeom prst="rect">
            <a:avLst/>
          </a:prstGeom>
          <a:noFill/>
          <a:ln>
            <a:noFill/>
          </a:ln>
        </p:spPr>
      </p:pic>
      <p:sp>
        <p:nvSpPr>
          <p:cNvPr id="375" name="Google Shape;375;p24"/>
          <p:cNvSpPr/>
          <p:nvPr/>
        </p:nvSpPr>
        <p:spPr>
          <a:xfrm>
            <a:off x="5388763" y="1362225"/>
            <a:ext cx="320100" cy="320100"/>
          </a:xfrm>
          <a:prstGeom prst="rect">
            <a:avLst/>
          </a:prstGeom>
          <a:solidFill>
            <a:srgbClr val="FFFFFF">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6" name="Google Shape;376;p24"/>
          <p:cNvSpPr/>
          <p:nvPr/>
        </p:nvSpPr>
        <p:spPr>
          <a:xfrm>
            <a:off x="5358263" y="2302657"/>
            <a:ext cx="320100" cy="320100"/>
          </a:xfrm>
          <a:prstGeom prst="rect">
            <a:avLst/>
          </a:prstGeom>
          <a:solidFill>
            <a:srgbClr val="FFFFFF">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77" name="Google Shape;377;p24"/>
          <p:cNvSpPr/>
          <p:nvPr/>
        </p:nvSpPr>
        <p:spPr>
          <a:xfrm>
            <a:off x="4968405" y="4247745"/>
            <a:ext cx="320100" cy="320100"/>
          </a:xfrm>
          <a:prstGeom prst="rect">
            <a:avLst/>
          </a:prstGeom>
          <a:solidFill>
            <a:srgbClr val="FFFFFF">
              <a:alpha val="594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378" name="Google Shape;378;p24"/>
          <p:cNvPicPr preferRelativeResize="0"/>
          <p:nvPr/>
        </p:nvPicPr>
        <p:blipFill>
          <a:blip r:embed="rId6">
            <a:alphaModFix/>
          </a:blip>
          <a:stretch>
            <a:fillRect/>
          </a:stretch>
        </p:blipFill>
        <p:spPr>
          <a:xfrm>
            <a:off x="774206" y="3706440"/>
            <a:ext cx="572718" cy="228594"/>
          </a:xfrm>
          <a:prstGeom prst="rect">
            <a:avLst/>
          </a:prstGeom>
          <a:noFill/>
          <a:ln>
            <a:noFill/>
          </a:ln>
        </p:spPr>
      </p:pic>
      <p:pic>
        <p:nvPicPr>
          <p:cNvPr id="379" name="Google Shape;379;p24"/>
          <p:cNvPicPr preferRelativeResize="0"/>
          <p:nvPr/>
        </p:nvPicPr>
        <p:blipFill>
          <a:blip r:embed="rId7">
            <a:alphaModFix/>
          </a:blip>
          <a:stretch>
            <a:fillRect/>
          </a:stretch>
        </p:blipFill>
        <p:spPr>
          <a:xfrm>
            <a:off x="1412495" y="3706437"/>
            <a:ext cx="412360" cy="228596"/>
          </a:xfrm>
          <a:prstGeom prst="rect">
            <a:avLst/>
          </a:prstGeom>
          <a:noFill/>
          <a:ln>
            <a:noFill/>
          </a:ln>
        </p:spPr>
      </p:pic>
      <p:pic>
        <p:nvPicPr>
          <p:cNvPr id="380" name="Google Shape;380;p24"/>
          <p:cNvPicPr preferRelativeResize="0"/>
          <p:nvPr/>
        </p:nvPicPr>
        <p:blipFill>
          <a:blip r:embed="rId8">
            <a:alphaModFix/>
          </a:blip>
          <a:stretch>
            <a:fillRect/>
          </a:stretch>
        </p:blipFill>
        <p:spPr>
          <a:xfrm>
            <a:off x="1880900" y="3706441"/>
            <a:ext cx="572717" cy="228592"/>
          </a:xfrm>
          <a:prstGeom prst="rect">
            <a:avLst/>
          </a:prstGeom>
          <a:noFill/>
          <a:ln>
            <a:noFill/>
          </a:ln>
        </p:spPr>
      </p:pic>
      <p:pic>
        <p:nvPicPr>
          <p:cNvPr id="381" name="Google Shape;381;p24"/>
          <p:cNvPicPr preferRelativeResize="0"/>
          <p:nvPr/>
        </p:nvPicPr>
        <p:blipFill>
          <a:blip r:embed="rId9">
            <a:alphaModFix/>
          </a:blip>
          <a:stretch>
            <a:fillRect/>
          </a:stretch>
        </p:blipFill>
        <p:spPr>
          <a:xfrm>
            <a:off x="355069" y="4393006"/>
            <a:ext cx="244393" cy="274319"/>
          </a:xfrm>
          <a:prstGeom prst="rect">
            <a:avLst/>
          </a:prstGeom>
          <a:noFill/>
          <a:ln>
            <a:noFill/>
          </a:ln>
        </p:spPr>
      </p:pic>
      <p:pic>
        <p:nvPicPr>
          <p:cNvPr id="382" name="Google Shape;382;p24"/>
          <p:cNvPicPr preferRelativeResize="0"/>
          <p:nvPr/>
        </p:nvPicPr>
        <p:blipFill rotWithShape="1">
          <a:blip r:embed="rId10">
            <a:alphaModFix/>
          </a:blip>
          <a:srcRect b="10151" l="8927" r="11071" t="9848"/>
          <a:stretch/>
        </p:blipFill>
        <p:spPr>
          <a:xfrm>
            <a:off x="708855" y="4393005"/>
            <a:ext cx="274087" cy="274320"/>
          </a:xfrm>
          <a:prstGeom prst="rect">
            <a:avLst/>
          </a:prstGeom>
          <a:noFill/>
          <a:ln>
            <a:noFill/>
          </a:ln>
        </p:spPr>
      </p:pic>
      <p:pic>
        <p:nvPicPr>
          <p:cNvPr id="383" name="Google Shape;383;p24"/>
          <p:cNvPicPr preferRelativeResize="0"/>
          <p:nvPr/>
        </p:nvPicPr>
        <p:blipFill>
          <a:blip r:embed="rId11">
            <a:alphaModFix/>
          </a:blip>
          <a:stretch>
            <a:fillRect/>
          </a:stretch>
        </p:blipFill>
        <p:spPr>
          <a:xfrm>
            <a:off x="269344" y="3660714"/>
            <a:ext cx="486917" cy="274320"/>
          </a:xfrm>
          <a:prstGeom prst="rect">
            <a:avLst/>
          </a:prstGeom>
          <a:noFill/>
          <a:ln>
            <a:noFill/>
          </a:ln>
        </p:spPr>
      </p:pic>
      <p:pic>
        <p:nvPicPr>
          <p:cNvPr id="384" name="Google Shape;384;p24"/>
          <p:cNvPicPr preferRelativeResize="0"/>
          <p:nvPr/>
        </p:nvPicPr>
        <p:blipFill>
          <a:blip r:embed="rId12">
            <a:alphaModFix/>
          </a:blip>
          <a:stretch>
            <a:fillRect/>
          </a:stretch>
        </p:blipFill>
        <p:spPr>
          <a:xfrm>
            <a:off x="2152121" y="4393006"/>
            <a:ext cx="301496" cy="274319"/>
          </a:xfrm>
          <a:prstGeom prst="rect">
            <a:avLst/>
          </a:prstGeom>
          <a:noFill/>
          <a:ln>
            <a:noFill/>
          </a:ln>
        </p:spPr>
      </p:pic>
      <p:pic>
        <p:nvPicPr>
          <p:cNvPr id="385" name="Google Shape;385;p24"/>
          <p:cNvPicPr preferRelativeResize="0"/>
          <p:nvPr/>
        </p:nvPicPr>
        <p:blipFill>
          <a:blip r:embed="rId13">
            <a:alphaModFix/>
          </a:blip>
          <a:stretch>
            <a:fillRect/>
          </a:stretch>
        </p:blipFill>
        <p:spPr>
          <a:xfrm>
            <a:off x="362977" y="4045523"/>
            <a:ext cx="456912" cy="228599"/>
          </a:xfrm>
          <a:prstGeom prst="rect">
            <a:avLst/>
          </a:prstGeom>
          <a:noFill/>
          <a:ln>
            <a:noFill/>
          </a:ln>
        </p:spPr>
      </p:pic>
      <p:pic>
        <p:nvPicPr>
          <p:cNvPr id="386" name="Google Shape;386;p24"/>
          <p:cNvPicPr preferRelativeResize="0"/>
          <p:nvPr/>
        </p:nvPicPr>
        <p:blipFill>
          <a:blip r:embed="rId14">
            <a:alphaModFix/>
          </a:blip>
          <a:stretch>
            <a:fillRect/>
          </a:stretch>
        </p:blipFill>
        <p:spPr>
          <a:xfrm>
            <a:off x="1092334" y="4393005"/>
            <a:ext cx="486830" cy="274320"/>
          </a:xfrm>
          <a:prstGeom prst="rect">
            <a:avLst/>
          </a:prstGeom>
          <a:noFill/>
          <a:ln>
            <a:noFill/>
          </a:ln>
        </p:spPr>
      </p:pic>
      <p:pic>
        <p:nvPicPr>
          <p:cNvPr id="387" name="Google Shape;387;p24"/>
          <p:cNvPicPr preferRelativeResize="0"/>
          <p:nvPr/>
        </p:nvPicPr>
        <p:blipFill>
          <a:blip r:embed="rId15">
            <a:alphaModFix/>
          </a:blip>
          <a:stretch>
            <a:fillRect/>
          </a:stretch>
        </p:blipFill>
        <p:spPr>
          <a:xfrm>
            <a:off x="1688557" y="4393006"/>
            <a:ext cx="354172" cy="274319"/>
          </a:xfrm>
          <a:prstGeom prst="rect">
            <a:avLst/>
          </a:prstGeom>
          <a:noFill/>
          <a:ln>
            <a:noFill/>
          </a:ln>
        </p:spPr>
      </p:pic>
      <p:pic>
        <p:nvPicPr>
          <p:cNvPr id="388" name="Google Shape;388;p24"/>
          <p:cNvPicPr preferRelativeResize="0"/>
          <p:nvPr/>
        </p:nvPicPr>
        <p:blipFill>
          <a:blip r:embed="rId16">
            <a:alphaModFix/>
          </a:blip>
          <a:stretch>
            <a:fillRect/>
          </a:stretch>
        </p:blipFill>
        <p:spPr>
          <a:xfrm>
            <a:off x="2151865" y="4003613"/>
            <a:ext cx="301752" cy="301752"/>
          </a:xfrm>
          <a:prstGeom prst="rect">
            <a:avLst/>
          </a:prstGeom>
          <a:noFill/>
          <a:ln>
            <a:noFill/>
          </a:ln>
        </p:spPr>
      </p:pic>
      <p:pic>
        <p:nvPicPr>
          <p:cNvPr id="389" name="Google Shape;389;p24"/>
          <p:cNvPicPr preferRelativeResize="0"/>
          <p:nvPr/>
        </p:nvPicPr>
        <p:blipFill>
          <a:blip r:embed="rId17">
            <a:alphaModFix/>
          </a:blip>
          <a:stretch>
            <a:fillRect/>
          </a:stretch>
        </p:blipFill>
        <p:spPr>
          <a:xfrm>
            <a:off x="1042393" y="4068383"/>
            <a:ext cx="914399" cy="18288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25"/>
          <p:cNvSpPr/>
          <p:nvPr/>
        </p:nvSpPr>
        <p:spPr>
          <a:xfrm>
            <a:off x="2647196" y="977125"/>
            <a:ext cx="3034500" cy="981900"/>
          </a:xfrm>
          <a:prstGeom prst="roundRect">
            <a:avLst>
              <a:gd fmla="val 6109" name="adj"/>
            </a:avLst>
          </a:prstGeom>
          <a:noFill/>
          <a:ln cap="flat" cmpd="sng" w="9525">
            <a:solidFill>
              <a:srgbClr val="000000"/>
            </a:solidFill>
            <a:prstDash val="dash"/>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Orchestrated Experiment</a:t>
            </a:r>
            <a:endParaRPr sz="800">
              <a:solidFill>
                <a:srgbClr val="202124"/>
              </a:solidFill>
              <a:latin typeface="Oswald"/>
              <a:ea typeface="Oswald"/>
              <a:cs typeface="Oswald"/>
              <a:sym typeface="Oswald"/>
            </a:endParaRPr>
          </a:p>
        </p:txBody>
      </p:sp>
      <p:sp>
        <p:nvSpPr>
          <p:cNvPr id="395" name="Google Shape;395;p25"/>
          <p:cNvSpPr txBox="1"/>
          <p:nvPr/>
        </p:nvSpPr>
        <p:spPr>
          <a:xfrm>
            <a:off x="148500" y="63575"/>
            <a:ext cx="73314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2300">
                <a:solidFill>
                  <a:srgbClr val="FF6A4C"/>
                </a:solidFill>
                <a:latin typeface="Sofia Sans Black"/>
                <a:ea typeface="Sofia Sans Black"/>
                <a:cs typeface="Sofia Sans Black"/>
                <a:sym typeface="Sofia Sans Black"/>
              </a:rPr>
              <a:t>CI/CD/CT PIPELINE</a:t>
            </a:r>
            <a:r>
              <a:rPr lang="en" sz="2300">
                <a:solidFill>
                  <a:srgbClr val="FF6A4C"/>
                </a:solidFill>
                <a:latin typeface="Sofia Sans Black"/>
                <a:ea typeface="Sofia Sans Black"/>
                <a:cs typeface="Sofia Sans Black"/>
                <a:sym typeface="Sofia Sans Black"/>
              </a:rPr>
              <a:t> </a:t>
            </a:r>
            <a:r>
              <a:rPr b="1" lang="en" sz="2300">
                <a:solidFill>
                  <a:srgbClr val="FF6A4C"/>
                </a:solidFill>
                <a:latin typeface="Sofia Sans"/>
                <a:ea typeface="Sofia Sans"/>
                <a:cs typeface="Sofia Sans"/>
                <a:sym typeface="Sofia Sans"/>
              </a:rPr>
              <a:t>| PROPOSAL</a:t>
            </a:r>
            <a:endParaRPr sz="1500">
              <a:solidFill>
                <a:srgbClr val="FF6A4C"/>
              </a:solidFill>
              <a:latin typeface="Sofia Sans"/>
              <a:ea typeface="Sofia Sans"/>
              <a:cs typeface="Sofia Sans"/>
              <a:sym typeface="Sofia Sans"/>
            </a:endParaRPr>
          </a:p>
        </p:txBody>
      </p:sp>
      <p:sp>
        <p:nvSpPr>
          <p:cNvPr id="396" name="Google Shape;396;p25"/>
          <p:cNvSpPr/>
          <p:nvPr/>
        </p:nvSpPr>
        <p:spPr>
          <a:xfrm>
            <a:off x="0" y="114575"/>
            <a:ext cx="148500" cy="4212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5"/>
          <p:cNvSpPr/>
          <p:nvPr/>
        </p:nvSpPr>
        <p:spPr>
          <a:xfrm>
            <a:off x="7524963" y="1232691"/>
            <a:ext cx="1005900" cy="457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Code</a:t>
            </a:r>
            <a:endParaRPr sz="800">
              <a:solidFill>
                <a:srgbClr val="202124"/>
              </a:solidFill>
              <a:latin typeface="Oswald"/>
              <a:ea typeface="Oswald"/>
              <a:cs typeface="Oswald"/>
              <a:sym typeface="Oswald"/>
            </a:endParaRPr>
          </a:p>
          <a:p>
            <a:pPr indent="0" lvl="0" marL="0" rtl="0" algn="ctr">
              <a:spcBef>
                <a:spcPts val="0"/>
              </a:spcBef>
              <a:spcAft>
                <a:spcPts val="0"/>
              </a:spcAft>
              <a:buNone/>
            </a:pPr>
            <a:r>
              <a:rPr lang="en" sz="800">
                <a:solidFill>
                  <a:srgbClr val="202124"/>
                </a:solidFill>
                <a:latin typeface="Oswald"/>
                <a:ea typeface="Oswald"/>
                <a:cs typeface="Oswald"/>
                <a:sym typeface="Oswald"/>
              </a:rPr>
              <a:t>Repository</a:t>
            </a:r>
            <a:endParaRPr sz="800">
              <a:solidFill>
                <a:srgbClr val="202124"/>
              </a:solidFill>
              <a:latin typeface="Oswald"/>
              <a:ea typeface="Oswald"/>
              <a:cs typeface="Oswald"/>
              <a:sym typeface="Oswald"/>
            </a:endParaRPr>
          </a:p>
        </p:txBody>
      </p:sp>
      <p:sp>
        <p:nvSpPr>
          <p:cNvPr id="398" name="Google Shape;398;p25"/>
          <p:cNvSpPr/>
          <p:nvPr/>
        </p:nvSpPr>
        <p:spPr>
          <a:xfrm>
            <a:off x="6100379" y="1232691"/>
            <a:ext cx="1005900" cy="457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Source</a:t>
            </a:r>
            <a:endParaRPr sz="800">
              <a:solidFill>
                <a:srgbClr val="202124"/>
              </a:solidFill>
              <a:latin typeface="Oswald"/>
              <a:ea typeface="Oswald"/>
              <a:cs typeface="Oswald"/>
              <a:sym typeface="Oswald"/>
            </a:endParaRPr>
          </a:p>
          <a:p>
            <a:pPr indent="0" lvl="0" marL="0" rtl="0" algn="ctr">
              <a:spcBef>
                <a:spcPts val="0"/>
              </a:spcBef>
              <a:spcAft>
                <a:spcPts val="0"/>
              </a:spcAft>
              <a:buNone/>
            </a:pPr>
            <a:r>
              <a:rPr lang="en" sz="800">
                <a:solidFill>
                  <a:srgbClr val="202124"/>
                </a:solidFill>
                <a:latin typeface="Oswald"/>
                <a:ea typeface="Oswald"/>
                <a:cs typeface="Oswald"/>
                <a:sym typeface="Oswald"/>
              </a:rPr>
              <a:t>Code</a:t>
            </a:r>
            <a:endParaRPr sz="800">
              <a:solidFill>
                <a:srgbClr val="202124"/>
              </a:solidFill>
              <a:latin typeface="Oswald"/>
              <a:ea typeface="Oswald"/>
              <a:cs typeface="Oswald"/>
              <a:sym typeface="Oswald"/>
            </a:endParaRPr>
          </a:p>
        </p:txBody>
      </p:sp>
      <p:cxnSp>
        <p:nvCxnSpPr>
          <p:cNvPr id="399" name="Google Shape;399;p25"/>
          <p:cNvCxnSpPr>
            <a:stCxn id="398" idx="3"/>
            <a:endCxn id="397" idx="1"/>
          </p:cNvCxnSpPr>
          <p:nvPr/>
        </p:nvCxnSpPr>
        <p:spPr>
          <a:xfrm>
            <a:off x="7106279" y="1461291"/>
            <a:ext cx="418800" cy="0"/>
          </a:xfrm>
          <a:prstGeom prst="straightConnector1">
            <a:avLst/>
          </a:prstGeom>
          <a:noFill/>
          <a:ln cap="flat" cmpd="sng" w="19050">
            <a:solidFill>
              <a:srgbClr val="666666"/>
            </a:solidFill>
            <a:prstDash val="solid"/>
            <a:round/>
            <a:headEnd len="med" w="med" type="none"/>
            <a:tailEnd len="med" w="med" type="stealth"/>
          </a:ln>
        </p:spPr>
      </p:cxnSp>
      <p:pic>
        <p:nvPicPr>
          <p:cNvPr id="400" name="Google Shape;400;p25"/>
          <p:cNvPicPr preferRelativeResize="0"/>
          <p:nvPr/>
        </p:nvPicPr>
        <p:blipFill>
          <a:blip r:embed="rId3">
            <a:alphaModFix/>
          </a:blip>
          <a:stretch>
            <a:fillRect/>
          </a:stretch>
        </p:blipFill>
        <p:spPr>
          <a:xfrm>
            <a:off x="305288" y="1976826"/>
            <a:ext cx="457201" cy="457199"/>
          </a:xfrm>
          <a:prstGeom prst="rect">
            <a:avLst/>
          </a:prstGeom>
          <a:noFill/>
          <a:ln>
            <a:noFill/>
          </a:ln>
        </p:spPr>
      </p:pic>
      <p:sp>
        <p:nvSpPr>
          <p:cNvPr id="401" name="Google Shape;401;p25"/>
          <p:cNvSpPr/>
          <p:nvPr/>
        </p:nvSpPr>
        <p:spPr>
          <a:xfrm>
            <a:off x="1222613" y="1232691"/>
            <a:ext cx="1005900" cy="457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EDA</a:t>
            </a:r>
            <a:endParaRPr sz="800">
              <a:solidFill>
                <a:srgbClr val="202124"/>
              </a:solidFill>
              <a:latin typeface="Oswald"/>
              <a:ea typeface="Oswald"/>
              <a:cs typeface="Oswald"/>
              <a:sym typeface="Oswald"/>
            </a:endParaRPr>
          </a:p>
        </p:txBody>
      </p:sp>
      <p:sp>
        <p:nvSpPr>
          <p:cNvPr id="402" name="Google Shape;402;p25"/>
          <p:cNvSpPr/>
          <p:nvPr/>
        </p:nvSpPr>
        <p:spPr>
          <a:xfrm>
            <a:off x="1222613" y="3112291"/>
            <a:ext cx="1005900" cy="457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REST API</a:t>
            </a:r>
            <a:endParaRPr sz="800">
              <a:solidFill>
                <a:srgbClr val="202124"/>
              </a:solidFill>
              <a:latin typeface="Oswald"/>
              <a:ea typeface="Oswald"/>
              <a:cs typeface="Oswald"/>
              <a:sym typeface="Oswald"/>
            </a:endParaRPr>
          </a:p>
          <a:p>
            <a:pPr indent="0" lvl="0" marL="0" rtl="0" algn="ctr">
              <a:spcBef>
                <a:spcPts val="0"/>
              </a:spcBef>
              <a:spcAft>
                <a:spcPts val="0"/>
              </a:spcAft>
              <a:buNone/>
            </a:pPr>
            <a:r>
              <a:rPr lang="en" sz="800">
                <a:solidFill>
                  <a:srgbClr val="202124"/>
                </a:solidFill>
                <a:latin typeface="Oswald"/>
                <a:ea typeface="Oswald"/>
                <a:cs typeface="Oswald"/>
                <a:sym typeface="Oswald"/>
              </a:rPr>
              <a:t>Packaging</a:t>
            </a:r>
            <a:endParaRPr sz="800">
              <a:solidFill>
                <a:srgbClr val="202124"/>
              </a:solidFill>
              <a:latin typeface="Oswald"/>
              <a:ea typeface="Oswald"/>
              <a:cs typeface="Oswald"/>
              <a:sym typeface="Oswald"/>
            </a:endParaRPr>
          </a:p>
        </p:txBody>
      </p:sp>
      <p:sp>
        <p:nvSpPr>
          <p:cNvPr id="403" name="Google Shape;403;p25"/>
          <p:cNvSpPr/>
          <p:nvPr/>
        </p:nvSpPr>
        <p:spPr>
          <a:xfrm>
            <a:off x="7524963" y="3112291"/>
            <a:ext cx="1005900" cy="457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CI</a:t>
            </a:r>
            <a:endParaRPr sz="800">
              <a:solidFill>
                <a:srgbClr val="202124"/>
              </a:solidFill>
              <a:latin typeface="Oswald"/>
              <a:ea typeface="Oswald"/>
              <a:cs typeface="Oswald"/>
              <a:sym typeface="Oswald"/>
            </a:endParaRPr>
          </a:p>
        </p:txBody>
      </p:sp>
      <p:sp>
        <p:nvSpPr>
          <p:cNvPr id="404" name="Google Shape;404;p25"/>
          <p:cNvSpPr/>
          <p:nvPr/>
        </p:nvSpPr>
        <p:spPr>
          <a:xfrm>
            <a:off x="4373788" y="3112291"/>
            <a:ext cx="1005900" cy="457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Model </a:t>
            </a:r>
            <a:endParaRPr sz="800">
              <a:solidFill>
                <a:srgbClr val="202124"/>
              </a:solidFill>
              <a:latin typeface="Oswald"/>
              <a:ea typeface="Oswald"/>
              <a:cs typeface="Oswald"/>
              <a:sym typeface="Oswald"/>
            </a:endParaRPr>
          </a:p>
          <a:p>
            <a:pPr indent="0" lvl="0" marL="0" rtl="0" algn="ctr">
              <a:spcBef>
                <a:spcPts val="0"/>
              </a:spcBef>
              <a:spcAft>
                <a:spcPts val="0"/>
              </a:spcAft>
              <a:buNone/>
            </a:pPr>
            <a:r>
              <a:rPr lang="en" sz="800">
                <a:solidFill>
                  <a:srgbClr val="202124"/>
                </a:solidFill>
                <a:latin typeface="Oswald"/>
                <a:ea typeface="Oswald"/>
                <a:cs typeface="Oswald"/>
                <a:sym typeface="Oswald"/>
              </a:rPr>
              <a:t>Repository</a:t>
            </a:r>
            <a:endParaRPr sz="800">
              <a:solidFill>
                <a:srgbClr val="202124"/>
              </a:solidFill>
              <a:latin typeface="Oswald"/>
              <a:ea typeface="Oswald"/>
              <a:cs typeface="Oswald"/>
              <a:sym typeface="Oswald"/>
            </a:endParaRPr>
          </a:p>
        </p:txBody>
      </p:sp>
      <p:sp>
        <p:nvSpPr>
          <p:cNvPr id="405" name="Google Shape;405;p25"/>
          <p:cNvSpPr/>
          <p:nvPr/>
        </p:nvSpPr>
        <p:spPr>
          <a:xfrm>
            <a:off x="2798200" y="3112291"/>
            <a:ext cx="1005900" cy="457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Data, Code &amp; Model</a:t>
            </a:r>
            <a:endParaRPr sz="800">
              <a:solidFill>
                <a:srgbClr val="202124"/>
              </a:solidFill>
              <a:latin typeface="Oswald"/>
              <a:ea typeface="Oswald"/>
              <a:cs typeface="Oswald"/>
              <a:sym typeface="Oswald"/>
            </a:endParaRPr>
          </a:p>
          <a:p>
            <a:pPr indent="0" lvl="0" marL="0" rtl="0" algn="ctr">
              <a:spcBef>
                <a:spcPts val="0"/>
              </a:spcBef>
              <a:spcAft>
                <a:spcPts val="0"/>
              </a:spcAft>
              <a:buNone/>
            </a:pPr>
            <a:r>
              <a:rPr lang="en" sz="800">
                <a:solidFill>
                  <a:srgbClr val="202124"/>
                </a:solidFill>
                <a:latin typeface="Oswald"/>
                <a:ea typeface="Oswald"/>
                <a:cs typeface="Oswald"/>
                <a:sym typeface="Oswald"/>
              </a:rPr>
              <a:t>Testing</a:t>
            </a:r>
            <a:endParaRPr sz="800">
              <a:solidFill>
                <a:srgbClr val="202124"/>
              </a:solidFill>
              <a:latin typeface="Oswald"/>
              <a:ea typeface="Oswald"/>
              <a:cs typeface="Oswald"/>
              <a:sym typeface="Oswald"/>
            </a:endParaRPr>
          </a:p>
        </p:txBody>
      </p:sp>
      <p:sp>
        <p:nvSpPr>
          <p:cNvPr id="406" name="Google Shape;406;p25"/>
          <p:cNvSpPr/>
          <p:nvPr/>
        </p:nvSpPr>
        <p:spPr>
          <a:xfrm>
            <a:off x="1222613" y="4052091"/>
            <a:ext cx="1005900" cy="457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CD</a:t>
            </a:r>
            <a:endParaRPr sz="800">
              <a:solidFill>
                <a:srgbClr val="202124"/>
              </a:solidFill>
              <a:latin typeface="Oswald"/>
              <a:ea typeface="Oswald"/>
              <a:cs typeface="Oswald"/>
              <a:sym typeface="Oswald"/>
            </a:endParaRPr>
          </a:p>
        </p:txBody>
      </p:sp>
      <p:sp>
        <p:nvSpPr>
          <p:cNvPr id="407" name="Google Shape;407;p25"/>
          <p:cNvSpPr/>
          <p:nvPr/>
        </p:nvSpPr>
        <p:spPr>
          <a:xfrm>
            <a:off x="3323396" y="4052091"/>
            <a:ext cx="1005900" cy="457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Prediction </a:t>
            </a:r>
            <a:endParaRPr sz="800">
              <a:solidFill>
                <a:srgbClr val="202124"/>
              </a:solidFill>
              <a:latin typeface="Oswald"/>
              <a:ea typeface="Oswald"/>
              <a:cs typeface="Oswald"/>
              <a:sym typeface="Oswald"/>
            </a:endParaRPr>
          </a:p>
          <a:p>
            <a:pPr indent="0" lvl="0" marL="0" rtl="0" algn="ctr">
              <a:spcBef>
                <a:spcPts val="0"/>
              </a:spcBef>
              <a:spcAft>
                <a:spcPts val="0"/>
              </a:spcAft>
              <a:buNone/>
            </a:pPr>
            <a:r>
              <a:rPr lang="en" sz="800">
                <a:solidFill>
                  <a:srgbClr val="202124"/>
                </a:solidFill>
                <a:latin typeface="Oswald"/>
                <a:ea typeface="Oswald"/>
                <a:cs typeface="Oswald"/>
                <a:sym typeface="Oswald"/>
              </a:rPr>
              <a:t>Service </a:t>
            </a:r>
            <a:endParaRPr sz="800">
              <a:solidFill>
                <a:srgbClr val="202124"/>
              </a:solidFill>
              <a:latin typeface="Oswald"/>
              <a:ea typeface="Oswald"/>
              <a:cs typeface="Oswald"/>
              <a:sym typeface="Oswald"/>
            </a:endParaRPr>
          </a:p>
        </p:txBody>
      </p:sp>
      <p:sp>
        <p:nvSpPr>
          <p:cNvPr id="408" name="Google Shape;408;p25"/>
          <p:cNvSpPr/>
          <p:nvPr/>
        </p:nvSpPr>
        <p:spPr>
          <a:xfrm>
            <a:off x="5424179" y="4052091"/>
            <a:ext cx="1005900" cy="457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Service</a:t>
            </a:r>
            <a:endParaRPr sz="800">
              <a:solidFill>
                <a:srgbClr val="202124"/>
              </a:solidFill>
              <a:latin typeface="Oswald"/>
              <a:ea typeface="Oswald"/>
              <a:cs typeface="Oswald"/>
              <a:sym typeface="Oswald"/>
            </a:endParaRPr>
          </a:p>
          <a:p>
            <a:pPr indent="0" lvl="0" marL="0" rtl="0" algn="ctr">
              <a:spcBef>
                <a:spcPts val="0"/>
              </a:spcBef>
              <a:spcAft>
                <a:spcPts val="0"/>
              </a:spcAft>
              <a:buNone/>
            </a:pPr>
            <a:r>
              <a:rPr lang="en" sz="800">
                <a:solidFill>
                  <a:srgbClr val="202124"/>
                </a:solidFill>
                <a:latin typeface="Oswald"/>
                <a:ea typeface="Oswald"/>
                <a:cs typeface="Oswald"/>
                <a:sym typeface="Oswald"/>
              </a:rPr>
              <a:t>Monitoring</a:t>
            </a:r>
            <a:endParaRPr sz="800">
              <a:solidFill>
                <a:srgbClr val="202124"/>
              </a:solidFill>
              <a:latin typeface="Oswald"/>
              <a:ea typeface="Oswald"/>
              <a:cs typeface="Oswald"/>
              <a:sym typeface="Oswald"/>
            </a:endParaRPr>
          </a:p>
        </p:txBody>
      </p:sp>
      <p:sp>
        <p:nvSpPr>
          <p:cNvPr id="409" name="Google Shape;409;p25"/>
          <p:cNvSpPr/>
          <p:nvPr/>
        </p:nvSpPr>
        <p:spPr>
          <a:xfrm>
            <a:off x="7524963" y="4052091"/>
            <a:ext cx="1005900" cy="457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Trigger</a:t>
            </a:r>
            <a:endParaRPr sz="800">
              <a:solidFill>
                <a:srgbClr val="202124"/>
              </a:solidFill>
              <a:latin typeface="Oswald"/>
              <a:ea typeface="Oswald"/>
              <a:cs typeface="Oswald"/>
              <a:sym typeface="Oswald"/>
            </a:endParaRPr>
          </a:p>
        </p:txBody>
      </p:sp>
      <p:cxnSp>
        <p:nvCxnSpPr>
          <p:cNvPr id="410" name="Google Shape;410;p25"/>
          <p:cNvCxnSpPr>
            <a:stCxn id="397" idx="2"/>
            <a:endCxn id="403" idx="0"/>
          </p:cNvCxnSpPr>
          <p:nvPr/>
        </p:nvCxnSpPr>
        <p:spPr>
          <a:xfrm>
            <a:off x="8027913" y="1689891"/>
            <a:ext cx="0" cy="1422300"/>
          </a:xfrm>
          <a:prstGeom prst="straightConnector1">
            <a:avLst/>
          </a:prstGeom>
          <a:noFill/>
          <a:ln cap="flat" cmpd="sng" w="19050">
            <a:solidFill>
              <a:srgbClr val="666666"/>
            </a:solidFill>
            <a:prstDash val="solid"/>
            <a:round/>
            <a:headEnd len="med" w="med" type="none"/>
            <a:tailEnd len="med" w="med" type="stealth"/>
          </a:ln>
        </p:spPr>
      </p:cxnSp>
      <p:cxnSp>
        <p:nvCxnSpPr>
          <p:cNvPr id="411" name="Google Shape;411;p25"/>
          <p:cNvCxnSpPr>
            <a:stCxn id="402" idx="2"/>
            <a:endCxn id="406" idx="0"/>
          </p:cNvCxnSpPr>
          <p:nvPr/>
        </p:nvCxnSpPr>
        <p:spPr>
          <a:xfrm>
            <a:off x="1725563" y="3569491"/>
            <a:ext cx="0" cy="482700"/>
          </a:xfrm>
          <a:prstGeom prst="straightConnector1">
            <a:avLst/>
          </a:prstGeom>
          <a:noFill/>
          <a:ln cap="flat" cmpd="sng" w="19050">
            <a:solidFill>
              <a:srgbClr val="666666"/>
            </a:solidFill>
            <a:prstDash val="solid"/>
            <a:round/>
            <a:headEnd len="med" w="med" type="none"/>
            <a:tailEnd len="med" w="med" type="stealth"/>
          </a:ln>
        </p:spPr>
      </p:cxnSp>
      <p:cxnSp>
        <p:nvCxnSpPr>
          <p:cNvPr id="412" name="Google Shape;412;p25"/>
          <p:cNvCxnSpPr>
            <a:stCxn id="406" idx="3"/>
            <a:endCxn id="407" idx="1"/>
          </p:cNvCxnSpPr>
          <p:nvPr/>
        </p:nvCxnSpPr>
        <p:spPr>
          <a:xfrm>
            <a:off x="2228513" y="4280691"/>
            <a:ext cx="1095000" cy="0"/>
          </a:xfrm>
          <a:prstGeom prst="straightConnector1">
            <a:avLst/>
          </a:prstGeom>
          <a:noFill/>
          <a:ln cap="flat" cmpd="sng" w="19050">
            <a:solidFill>
              <a:srgbClr val="666666"/>
            </a:solidFill>
            <a:prstDash val="solid"/>
            <a:round/>
            <a:headEnd len="med" w="med" type="none"/>
            <a:tailEnd len="med" w="med" type="stealth"/>
          </a:ln>
        </p:spPr>
      </p:cxnSp>
      <p:cxnSp>
        <p:nvCxnSpPr>
          <p:cNvPr id="413" name="Google Shape;413;p25"/>
          <p:cNvCxnSpPr>
            <a:stCxn id="407" idx="3"/>
            <a:endCxn id="408" idx="1"/>
          </p:cNvCxnSpPr>
          <p:nvPr/>
        </p:nvCxnSpPr>
        <p:spPr>
          <a:xfrm>
            <a:off x="4329296" y="4280691"/>
            <a:ext cx="1095000" cy="0"/>
          </a:xfrm>
          <a:prstGeom prst="straightConnector1">
            <a:avLst/>
          </a:prstGeom>
          <a:noFill/>
          <a:ln cap="flat" cmpd="sng" w="19050">
            <a:solidFill>
              <a:srgbClr val="666666"/>
            </a:solidFill>
            <a:prstDash val="solid"/>
            <a:round/>
            <a:headEnd len="med" w="med" type="none"/>
            <a:tailEnd len="med" w="med" type="stealth"/>
          </a:ln>
        </p:spPr>
      </p:cxnSp>
      <p:cxnSp>
        <p:nvCxnSpPr>
          <p:cNvPr id="414" name="Google Shape;414;p25"/>
          <p:cNvCxnSpPr>
            <a:stCxn id="408" idx="3"/>
            <a:endCxn id="409" idx="1"/>
          </p:cNvCxnSpPr>
          <p:nvPr/>
        </p:nvCxnSpPr>
        <p:spPr>
          <a:xfrm>
            <a:off x="6430079" y="4280691"/>
            <a:ext cx="1095000" cy="0"/>
          </a:xfrm>
          <a:prstGeom prst="straightConnector1">
            <a:avLst/>
          </a:prstGeom>
          <a:noFill/>
          <a:ln cap="flat" cmpd="sng" w="19050">
            <a:solidFill>
              <a:srgbClr val="666666"/>
            </a:solidFill>
            <a:prstDash val="dot"/>
            <a:round/>
            <a:headEnd len="med" w="med" type="none"/>
            <a:tailEnd len="med" w="med" type="stealth"/>
          </a:ln>
        </p:spPr>
      </p:cxnSp>
      <p:cxnSp>
        <p:nvCxnSpPr>
          <p:cNvPr id="415" name="Google Shape;415;p25"/>
          <p:cNvCxnSpPr>
            <a:stCxn id="409" idx="0"/>
            <a:endCxn id="403" idx="2"/>
          </p:cNvCxnSpPr>
          <p:nvPr/>
        </p:nvCxnSpPr>
        <p:spPr>
          <a:xfrm rot="10800000">
            <a:off x="8027913" y="3569391"/>
            <a:ext cx="0" cy="482700"/>
          </a:xfrm>
          <a:prstGeom prst="straightConnector1">
            <a:avLst/>
          </a:prstGeom>
          <a:noFill/>
          <a:ln cap="flat" cmpd="sng" w="19050">
            <a:solidFill>
              <a:srgbClr val="666666"/>
            </a:solidFill>
            <a:prstDash val="solid"/>
            <a:round/>
            <a:headEnd len="med" w="med" type="none"/>
            <a:tailEnd len="med" w="med" type="stealth"/>
          </a:ln>
        </p:spPr>
      </p:cxnSp>
      <p:cxnSp>
        <p:nvCxnSpPr>
          <p:cNvPr id="416" name="Google Shape;416;p25"/>
          <p:cNvCxnSpPr>
            <a:stCxn id="394" idx="3"/>
            <a:endCxn id="398" idx="1"/>
          </p:cNvCxnSpPr>
          <p:nvPr/>
        </p:nvCxnSpPr>
        <p:spPr>
          <a:xfrm flipH="1" rot="10800000">
            <a:off x="5681696" y="1461175"/>
            <a:ext cx="418800" cy="6900"/>
          </a:xfrm>
          <a:prstGeom prst="straightConnector1">
            <a:avLst/>
          </a:prstGeom>
          <a:noFill/>
          <a:ln cap="flat" cmpd="sng" w="19050">
            <a:solidFill>
              <a:srgbClr val="666666"/>
            </a:solidFill>
            <a:prstDash val="solid"/>
            <a:round/>
            <a:headEnd len="med" w="med" type="none"/>
            <a:tailEnd len="med" w="med" type="stealth"/>
          </a:ln>
        </p:spPr>
      </p:cxnSp>
      <p:cxnSp>
        <p:nvCxnSpPr>
          <p:cNvPr id="417" name="Google Shape;417;p25"/>
          <p:cNvCxnSpPr>
            <a:stCxn id="401" idx="3"/>
            <a:endCxn id="394" idx="1"/>
          </p:cNvCxnSpPr>
          <p:nvPr/>
        </p:nvCxnSpPr>
        <p:spPr>
          <a:xfrm>
            <a:off x="2228513" y="1461291"/>
            <a:ext cx="418800" cy="6900"/>
          </a:xfrm>
          <a:prstGeom prst="straightConnector1">
            <a:avLst/>
          </a:prstGeom>
          <a:noFill/>
          <a:ln cap="flat" cmpd="sng" w="19050">
            <a:solidFill>
              <a:srgbClr val="666666"/>
            </a:solidFill>
            <a:prstDash val="solid"/>
            <a:round/>
            <a:headEnd len="med" w="med" type="none"/>
            <a:tailEnd len="med" w="med" type="stealth"/>
          </a:ln>
        </p:spPr>
      </p:cxnSp>
      <p:cxnSp>
        <p:nvCxnSpPr>
          <p:cNvPr id="418" name="Google Shape;418;p25"/>
          <p:cNvCxnSpPr>
            <a:stCxn id="405" idx="1"/>
            <a:endCxn id="402" idx="3"/>
          </p:cNvCxnSpPr>
          <p:nvPr/>
        </p:nvCxnSpPr>
        <p:spPr>
          <a:xfrm rot="10800000">
            <a:off x="2228500" y="3340891"/>
            <a:ext cx="569700" cy="0"/>
          </a:xfrm>
          <a:prstGeom prst="straightConnector1">
            <a:avLst/>
          </a:prstGeom>
          <a:noFill/>
          <a:ln cap="flat" cmpd="sng" w="19050">
            <a:solidFill>
              <a:srgbClr val="666666"/>
            </a:solidFill>
            <a:prstDash val="solid"/>
            <a:round/>
            <a:headEnd len="med" w="med" type="none"/>
            <a:tailEnd len="med" w="med" type="stealth"/>
          </a:ln>
        </p:spPr>
      </p:cxnSp>
      <p:cxnSp>
        <p:nvCxnSpPr>
          <p:cNvPr id="419" name="Google Shape;419;p25"/>
          <p:cNvCxnSpPr>
            <a:stCxn id="404" idx="1"/>
            <a:endCxn id="405" idx="3"/>
          </p:cNvCxnSpPr>
          <p:nvPr/>
        </p:nvCxnSpPr>
        <p:spPr>
          <a:xfrm rot="10800000">
            <a:off x="3804088" y="3340891"/>
            <a:ext cx="569700" cy="0"/>
          </a:xfrm>
          <a:prstGeom prst="straightConnector1">
            <a:avLst/>
          </a:prstGeom>
          <a:noFill/>
          <a:ln cap="flat" cmpd="sng" w="19050">
            <a:solidFill>
              <a:srgbClr val="666666"/>
            </a:solidFill>
            <a:prstDash val="solid"/>
            <a:round/>
            <a:headEnd len="med" w="med" type="none"/>
            <a:tailEnd len="med" w="med" type="stealth"/>
          </a:ln>
        </p:spPr>
      </p:cxnSp>
      <p:cxnSp>
        <p:nvCxnSpPr>
          <p:cNvPr id="420" name="Google Shape;420;p25"/>
          <p:cNvCxnSpPr>
            <a:stCxn id="403" idx="1"/>
            <a:endCxn id="421" idx="3"/>
          </p:cNvCxnSpPr>
          <p:nvPr/>
        </p:nvCxnSpPr>
        <p:spPr>
          <a:xfrm rot="10800000">
            <a:off x="6955263" y="3336991"/>
            <a:ext cx="569700" cy="3900"/>
          </a:xfrm>
          <a:prstGeom prst="straightConnector1">
            <a:avLst/>
          </a:prstGeom>
          <a:noFill/>
          <a:ln cap="flat" cmpd="sng" w="19050">
            <a:solidFill>
              <a:srgbClr val="666666"/>
            </a:solidFill>
            <a:prstDash val="solid"/>
            <a:round/>
            <a:headEnd len="med" w="med" type="none"/>
            <a:tailEnd len="med" w="med" type="stealth"/>
          </a:ln>
        </p:spPr>
      </p:cxnSp>
      <p:cxnSp>
        <p:nvCxnSpPr>
          <p:cNvPr id="422" name="Google Shape;422;p25"/>
          <p:cNvCxnSpPr/>
          <p:nvPr/>
        </p:nvCxnSpPr>
        <p:spPr>
          <a:xfrm rot="10800000">
            <a:off x="1067288" y="2393191"/>
            <a:ext cx="7689300" cy="0"/>
          </a:xfrm>
          <a:prstGeom prst="straightConnector1">
            <a:avLst/>
          </a:prstGeom>
          <a:noFill/>
          <a:ln cap="flat" cmpd="sng" w="9525">
            <a:solidFill>
              <a:srgbClr val="666666"/>
            </a:solidFill>
            <a:prstDash val="dash"/>
            <a:round/>
            <a:headEnd len="med" w="med" type="none"/>
            <a:tailEnd len="med" w="med" type="none"/>
          </a:ln>
        </p:spPr>
      </p:cxnSp>
      <p:cxnSp>
        <p:nvCxnSpPr>
          <p:cNvPr id="423" name="Google Shape;423;p25"/>
          <p:cNvCxnSpPr>
            <a:stCxn id="400" idx="0"/>
            <a:endCxn id="401" idx="1"/>
          </p:cNvCxnSpPr>
          <p:nvPr/>
        </p:nvCxnSpPr>
        <p:spPr>
          <a:xfrm rot="-5400000">
            <a:off x="620588" y="1374726"/>
            <a:ext cx="515400" cy="688800"/>
          </a:xfrm>
          <a:prstGeom prst="bentConnector2">
            <a:avLst/>
          </a:prstGeom>
          <a:noFill/>
          <a:ln cap="flat" cmpd="sng" w="19050">
            <a:solidFill>
              <a:srgbClr val="666666"/>
            </a:solidFill>
            <a:prstDash val="solid"/>
            <a:round/>
            <a:headEnd len="med" w="med" type="none"/>
            <a:tailEnd len="med" w="med" type="stealth"/>
          </a:ln>
        </p:spPr>
      </p:cxnSp>
      <p:cxnSp>
        <p:nvCxnSpPr>
          <p:cNvPr id="424" name="Google Shape;424;p25"/>
          <p:cNvCxnSpPr>
            <a:stCxn id="425" idx="2"/>
            <a:endCxn id="421" idx="0"/>
          </p:cNvCxnSpPr>
          <p:nvPr/>
        </p:nvCxnSpPr>
        <p:spPr>
          <a:xfrm flipH="1" rot="-5400000">
            <a:off x="3285638" y="-58197"/>
            <a:ext cx="414900" cy="5918400"/>
          </a:xfrm>
          <a:prstGeom prst="bentConnector3">
            <a:avLst>
              <a:gd fmla="val 49987" name="adj1"/>
            </a:avLst>
          </a:prstGeom>
          <a:noFill/>
          <a:ln cap="flat" cmpd="sng" w="19050">
            <a:solidFill>
              <a:srgbClr val="666666"/>
            </a:solidFill>
            <a:prstDash val="solid"/>
            <a:round/>
            <a:headEnd len="med" w="med" type="none"/>
            <a:tailEnd len="med" w="med" type="stealth"/>
          </a:ln>
        </p:spPr>
      </p:cxnSp>
      <p:sp>
        <p:nvSpPr>
          <p:cNvPr id="426" name="Google Shape;426;p25"/>
          <p:cNvSpPr/>
          <p:nvPr/>
        </p:nvSpPr>
        <p:spPr>
          <a:xfrm>
            <a:off x="8459092" y="2166150"/>
            <a:ext cx="372300" cy="457200"/>
          </a:xfrm>
          <a:prstGeom prst="roundRect">
            <a:avLst>
              <a:gd fmla="val 6109"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ML</a:t>
            </a:r>
            <a:endParaRPr sz="800">
              <a:solidFill>
                <a:srgbClr val="202124"/>
              </a:solidFill>
              <a:latin typeface="Oswald"/>
              <a:ea typeface="Oswald"/>
              <a:cs typeface="Oswald"/>
              <a:sym typeface="Oswald"/>
            </a:endParaRPr>
          </a:p>
          <a:p>
            <a:pPr indent="0" lvl="0" marL="0" rtl="0" algn="ctr">
              <a:spcBef>
                <a:spcPts val="0"/>
              </a:spcBef>
              <a:spcAft>
                <a:spcPts val="0"/>
              </a:spcAft>
              <a:buNone/>
            </a:pPr>
            <a:r>
              <a:t/>
            </a:r>
            <a:endParaRPr sz="800">
              <a:solidFill>
                <a:srgbClr val="202124"/>
              </a:solidFill>
              <a:latin typeface="Oswald"/>
              <a:ea typeface="Oswald"/>
              <a:cs typeface="Oswald"/>
              <a:sym typeface="Oswald"/>
            </a:endParaRPr>
          </a:p>
          <a:p>
            <a:pPr indent="0" lvl="0" marL="0" rtl="0" algn="ctr">
              <a:spcBef>
                <a:spcPts val="0"/>
              </a:spcBef>
              <a:spcAft>
                <a:spcPts val="0"/>
              </a:spcAft>
              <a:buNone/>
            </a:pPr>
            <a:r>
              <a:rPr lang="en" sz="800">
                <a:solidFill>
                  <a:srgbClr val="202124"/>
                </a:solidFill>
                <a:latin typeface="Oswald"/>
                <a:ea typeface="Oswald"/>
                <a:cs typeface="Oswald"/>
                <a:sym typeface="Oswald"/>
              </a:rPr>
              <a:t>Ops</a:t>
            </a:r>
            <a:endParaRPr sz="800">
              <a:solidFill>
                <a:srgbClr val="202124"/>
              </a:solidFill>
              <a:latin typeface="Oswald"/>
              <a:ea typeface="Oswald"/>
              <a:cs typeface="Oswald"/>
              <a:sym typeface="Oswald"/>
            </a:endParaRPr>
          </a:p>
        </p:txBody>
      </p:sp>
      <p:sp>
        <p:nvSpPr>
          <p:cNvPr id="427" name="Google Shape;427;p25"/>
          <p:cNvSpPr/>
          <p:nvPr/>
        </p:nvSpPr>
        <p:spPr>
          <a:xfrm>
            <a:off x="2948163" y="1475753"/>
            <a:ext cx="1005900" cy="274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Model Training Pipeline</a:t>
            </a:r>
            <a:endParaRPr sz="800">
              <a:solidFill>
                <a:srgbClr val="202124"/>
              </a:solidFill>
              <a:latin typeface="Oswald"/>
              <a:ea typeface="Oswald"/>
              <a:cs typeface="Oswald"/>
              <a:sym typeface="Oswald"/>
            </a:endParaRPr>
          </a:p>
        </p:txBody>
      </p:sp>
      <p:sp>
        <p:nvSpPr>
          <p:cNvPr id="428" name="Google Shape;428;p25"/>
          <p:cNvSpPr/>
          <p:nvPr/>
        </p:nvSpPr>
        <p:spPr>
          <a:xfrm>
            <a:off x="4336413" y="1475765"/>
            <a:ext cx="1005900" cy="274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REST API</a:t>
            </a:r>
            <a:endParaRPr sz="800">
              <a:solidFill>
                <a:srgbClr val="202124"/>
              </a:solidFill>
              <a:latin typeface="Oswald"/>
              <a:ea typeface="Oswald"/>
              <a:cs typeface="Oswald"/>
              <a:sym typeface="Oswald"/>
            </a:endParaRPr>
          </a:p>
        </p:txBody>
      </p:sp>
      <p:sp>
        <p:nvSpPr>
          <p:cNvPr id="421" name="Google Shape;421;p25"/>
          <p:cNvSpPr/>
          <p:nvPr/>
        </p:nvSpPr>
        <p:spPr>
          <a:xfrm>
            <a:off x="5949375" y="3108341"/>
            <a:ext cx="1005900" cy="457200"/>
          </a:xfrm>
          <a:prstGeom prst="roundRect">
            <a:avLst>
              <a:gd fmla="val 6109" name="adj"/>
            </a:avLst>
          </a:prstGeom>
          <a:solidFill>
            <a:srgbClr val="EDEDED"/>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Model Training Pipeline</a:t>
            </a:r>
            <a:endParaRPr sz="800">
              <a:solidFill>
                <a:srgbClr val="202124"/>
              </a:solidFill>
              <a:latin typeface="Oswald"/>
              <a:ea typeface="Oswald"/>
              <a:cs typeface="Oswald"/>
              <a:sym typeface="Oswald"/>
            </a:endParaRPr>
          </a:p>
        </p:txBody>
      </p:sp>
      <p:cxnSp>
        <p:nvCxnSpPr>
          <p:cNvPr id="429" name="Google Shape;429;p25"/>
          <p:cNvCxnSpPr>
            <a:stCxn id="421" idx="1"/>
            <a:endCxn id="404" idx="3"/>
          </p:cNvCxnSpPr>
          <p:nvPr/>
        </p:nvCxnSpPr>
        <p:spPr>
          <a:xfrm flipH="1">
            <a:off x="5379675" y="3336941"/>
            <a:ext cx="569700" cy="3900"/>
          </a:xfrm>
          <a:prstGeom prst="straightConnector1">
            <a:avLst/>
          </a:prstGeom>
          <a:noFill/>
          <a:ln cap="flat" cmpd="sng" w="19050">
            <a:solidFill>
              <a:srgbClr val="666666"/>
            </a:solidFill>
            <a:prstDash val="solid"/>
            <a:round/>
            <a:headEnd len="med" w="med" type="none"/>
            <a:tailEnd len="med" w="med" type="stealth"/>
          </a:ln>
        </p:spPr>
      </p:cxnSp>
      <p:sp>
        <p:nvSpPr>
          <p:cNvPr id="425" name="Google Shape;425;p25"/>
          <p:cNvSpPr/>
          <p:nvPr/>
        </p:nvSpPr>
        <p:spPr>
          <a:xfrm>
            <a:off x="30938" y="2419353"/>
            <a:ext cx="1005900" cy="274200"/>
          </a:xfrm>
          <a:prstGeom prst="roundRect">
            <a:avLst>
              <a:gd fmla="val 6109" name="adj"/>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rgbClr val="202124"/>
                </a:solidFill>
                <a:latin typeface="Oswald"/>
                <a:ea typeface="Oswald"/>
                <a:cs typeface="Oswald"/>
                <a:sym typeface="Oswald"/>
              </a:rPr>
              <a:t>Data Repository</a:t>
            </a:r>
            <a:endParaRPr sz="800">
              <a:solidFill>
                <a:srgbClr val="202124"/>
              </a:solidFill>
              <a:latin typeface="Oswald"/>
              <a:ea typeface="Oswald"/>
              <a:cs typeface="Oswald"/>
              <a:sym typeface="Oswa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